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65" r:id="rId3"/>
    <p:sldId id="266" r:id="rId4"/>
    <p:sldId id="279" r:id="rId5"/>
    <p:sldId id="268" r:id="rId6"/>
    <p:sldId id="289" r:id="rId7"/>
    <p:sldId id="261" r:id="rId8"/>
    <p:sldId id="280" r:id="rId9"/>
    <p:sldId id="269" r:id="rId10"/>
    <p:sldId id="270" r:id="rId11"/>
    <p:sldId id="281" r:id="rId12"/>
    <p:sldId id="290" r:id="rId13"/>
    <p:sldId id="282" r:id="rId14"/>
    <p:sldId id="283" r:id="rId15"/>
    <p:sldId id="284" r:id="rId16"/>
    <p:sldId id="285" r:id="rId17"/>
    <p:sldId id="276" r:id="rId18"/>
    <p:sldId id="288" r:id="rId19"/>
    <p:sldId id="293" r:id="rId20"/>
    <p:sldId id="291" r:id="rId21"/>
    <p:sldId id="292" r:id="rId22"/>
    <p:sldId id="287" r:id="rId23"/>
  </p:sldIdLst>
  <p:sldSz cx="12218988"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7F"/>
    <a:srgbClr val="21C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94674"/>
  </p:normalViewPr>
  <p:slideViewPr>
    <p:cSldViewPr snapToGrid="0" snapToObjects="1">
      <p:cViewPr varScale="1">
        <p:scale>
          <a:sx n="71" d="100"/>
          <a:sy n="71" d="100"/>
        </p:scale>
        <p:origin x="666" y="66"/>
      </p:cViewPr>
      <p:guideLst>
        <p:guide orient="horz" pos="2160"/>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7374" y="1600199"/>
            <a:ext cx="9164241" cy="1909763"/>
          </a:xfrm>
        </p:spPr>
        <p:txBody>
          <a:bodyPr anchor="ctr"/>
          <a:lstStyle>
            <a:lvl1pPr algn="l">
              <a:defRPr sz="6000" b="1" i="0">
                <a:solidFill>
                  <a:schemeClr val="accent1">
                    <a:lumMod val="50000"/>
                  </a:schemeClr>
                </a:solidFill>
                <a:latin typeface="Avenir Black" panose="02000503020000020003" pitchFamily="2" charset="0"/>
              </a:defRPr>
            </a:lvl1pPr>
          </a:lstStyle>
          <a:p>
            <a:r>
              <a:rPr lang="es-MX" dirty="0"/>
              <a:t>Título</a:t>
            </a:r>
            <a:endParaRPr lang="en-US" dirty="0"/>
          </a:p>
        </p:txBody>
      </p:sp>
      <p:sp>
        <p:nvSpPr>
          <p:cNvPr id="3" name="Subtitle 2"/>
          <p:cNvSpPr>
            <a:spLocks noGrp="1"/>
          </p:cNvSpPr>
          <p:nvPr>
            <p:ph type="subTitle" idx="1"/>
          </p:nvPr>
        </p:nvSpPr>
        <p:spPr>
          <a:xfrm>
            <a:off x="1527374" y="3602038"/>
            <a:ext cx="9164241" cy="1655762"/>
          </a:xfrm>
        </p:spPr>
        <p:txBody>
          <a:bodyPr/>
          <a:lstStyle>
            <a:lvl1pPr marL="0" indent="0" algn="l">
              <a:buNone/>
              <a:defRPr sz="2400" b="0" i="0">
                <a:solidFill>
                  <a:srgbClr val="199C7F"/>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08715" y="227400"/>
            <a:ext cx="2749272" cy="365125"/>
          </a:xfrm>
        </p:spPr>
        <p:txBody>
          <a:bodyPr/>
          <a:lstStyle>
            <a:lvl1pPr>
              <a:defRPr b="0" i="0">
                <a:solidFill>
                  <a:schemeClr val="tx2">
                    <a:lumMod val="75000"/>
                  </a:schemeClr>
                </a:solidFill>
                <a:latin typeface="Avenir Book" panose="02000503020000020003" pitchFamily="2" charset="0"/>
              </a:defRPr>
            </a:lvl1pPr>
          </a:lstStyle>
          <a:p>
            <a:fld id="{C764DE79-268F-4C1A-8933-263129D2AF90}" type="datetimeFigureOut">
              <a:rPr lang="en-US" smtClean="0"/>
              <a:pPr/>
              <a:t>2/20/2025</a:t>
            </a:fld>
            <a:endParaRPr lang="en-US" dirty="0"/>
          </a:p>
        </p:txBody>
      </p:sp>
      <p:sp>
        <p:nvSpPr>
          <p:cNvPr id="5" name="Footer Placeholder 4"/>
          <p:cNvSpPr>
            <a:spLocks noGrp="1"/>
          </p:cNvSpPr>
          <p:nvPr>
            <p:ph type="ftr" sz="quarter" idx="11"/>
          </p:nvPr>
        </p:nvSpPr>
        <p:spPr/>
        <p:txBody>
          <a:bodyPr/>
          <a:lstStyle>
            <a:lvl1pPr>
              <a:defRPr b="0" i="0">
                <a:solidFill>
                  <a:schemeClr val="tx2">
                    <a:lumMod val="75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a:xfrm>
            <a:off x="9074503" y="244735"/>
            <a:ext cx="2749272" cy="365125"/>
          </a:xfrm>
        </p:spPr>
        <p:txBody>
          <a:bodyPr/>
          <a:lstStyle>
            <a:lvl1pPr>
              <a:defRPr b="0" i="0">
                <a:solidFill>
                  <a:schemeClr val="bg1"/>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4548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3385543-5ED1-7948-B676-AAF158202B66}"/>
              </a:ext>
            </a:extLst>
          </p:cNvPr>
          <p:cNvSpPr>
            <a:spLocks noGrp="1"/>
          </p:cNvSpPr>
          <p:nvPr>
            <p:ph type="dt" sz="half" idx="10"/>
          </p:nvPr>
        </p:nvSpPr>
        <p:spPr/>
        <p:txBody>
          <a:bodyPr/>
          <a:lstStyle/>
          <a:p>
            <a:fld id="{C764DE79-268F-4C1A-8933-263129D2AF90}" type="datetimeFigureOut">
              <a:rPr lang="en-US" smtClean="0"/>
              <a:pPr/>
              <a:t>2/20/2025</a:t>
            </a:fld>
            <a:endParaRPr lang="en-US" dirty="0"/>
          </a:p>
        </p:txBody>
      </p:sp>
      <p:sp>
        <p:nvSpPr>
          <p:cNvPr id="4" name="Marcador de pie de página 3">
            <a:extLst>
              <a:ext uri="{FF2B5EF4-FFF2-40B4-BE49-F238E27FC236}">
                <a16:creationId xmlns:a16="http://schemas.microsoft.com/office/drawing/2014/main" id="{B2AD128B-5651-354C-96D1-9C4AAAC8AEEA}"/>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B686AD6-BFFB-0E43-A817-A4775296C967}"/>
              </a:ext>
            </a:extLst>
          </p:cNvPr>
          <p:cNvSpPr>
            <a:spLocks noGrp="1"/>
          </p:cNvSpPr>
          <p:nvPr>
            <p:ph type="sldNum" sz="quarter" idx="12"/>
          </p:nvPr>
        </p:nvSpPr>
        <p:spPr/>
        <p:txBody>
          <a:bodyPr/>
          <a:lstStyle/>
          <a:p>
            <a:fld id="{48F63A3B-78C7-47BE-AE5E-E10140E04643}" type="slidenum">
              <a:rPr lang="en-US" smtClean="0"/>
              <a:pPr/>
              <a:t>‹Nº›</a:t>
            </a:fld>
            <a:endParaRPr lang="en-US" dirty="0"/>
          </a:p>
        </p:txBody>
      </p:sp>
      <p:sp>
        <p:nvSpPr>
          <p:cNvPr id="7" name="Marcador de texto 6">
            <a:extLst>
              <a:ext uri="{FF2B5EF4-FFF2-40B4-BE49-F238E27FC236}">
                <a16:creationId xmlns:a16="http://schemas.microsoft.com/office/drawing/2014/main" id="{41BA925E-CD3E-4942-8BEC-6B53A0AA1B01}"/>
              </a:ext>
            </a:extLst>
          </p:cNvPr>
          <p:cNvSpPr>
            <a:spLocks noGrp="1"/>
          </p:cNvSpPr>
          <p:nvPr>
            <p:ph type="body" sz="quarter" idx="13" hasCustomPrompt="1"/>
          </p:nvPr>
        </p:nvSpPr>
        <p:spPr>
          <a:xfrm>
            <a:off x="839788" y="201612"/>
            <a:ext cx="10539144" cy="933450"/>
          </a:xfrm>
        </p:spPr>
        <p:txBody>
          <a:bodyPr>
            <a:normAutofit/>
          </a:bodyPr>
          <a:lstStyle>
            <a:lvl1pPr marL="0" indent="0">
              <a:buNone/>
              <a:defRPr sz="4000" b="1" i="0">
                <a:latin typeface="Avenir Black" panose="02000503020000020003" pitchFamily="2" charset="0"/>
              </a:defRPr>
            </a:lvl1pPr>
          </a:lstStyle>
          <a:p>
            <a:pPr lvl="0"/>
            <a:r>
              <a:rPr lang="es-MX" dirty="0"/>
              <a:t>Título</a:t>
            </a:r>
          </a:p>
        </p:txBody>
      </p:sp>
      <p:sp>
        <p:nvSpPr>
          <p:cNvPr id="9" name="Marcador de contenido 8">
            <a:extLst>
              <a:ext uri="{FF2B5EF4-FFF2-40B4-BE49-F238E27FC236}">
                <a16:creationId xmlns:a16="http://schemas.microsoft.com/office/drawing/2014/main" id="{D42A88A9-F4E5-FE42-B73B-3A9B38E94053}"/>
              </a:ext>
            </a:extLst>
          </p:cNvPr>
          <p:cNvSpPr>
            <a:spLocks noGrp="1"/>
          </p:cNvSpPr>
          <p:nvPr>
            <p:ph sz="quarter" idx="14"/>
          </p:nvPr>
        </p:nvSpPr>
        <p:spPr>
          <a:xfrm>
            <a:off x="839788" y="2425700"/>
            <a:ext cx="10539412" cy="3763963"/>
          </a:xfrm>
        </p:spPr>
        <p:txBody>
          <a:bodyPr/>
          <a:lstStyle>
            <a:lvl1pPr>
              <a:defRPr b="0" i="0">
                <a:solidFill>
                  <a:schemeClr val="bg1"/>
                </a:solidFill>
                <a:latin typeface="Avenir Book" panose="02000503020000020003" pitchFamily="2" charset="0"/>
              </a:defRPr>
            </a:lvl1pPr>
            <a:lvl2pPr>
              <a:defRPr b="0" i="0">
                <a:solidFill>
                  <a:schemeClr val="bg1"/>
                </a:solidFill>
                <a:latin typeface="Avenir Book" panose="02000503020000020003" pitchFamily="2" charset="0"/>
              </a:defRPr>
            </a:lvl2pPr>
            <a:lvl3pPr>
              <a:defRPr b="0" i="0">
                <a:solidFill>
                  <a:schemeClr val="bg1"/>
                </a:solidFill>
                <a:latin typeface="Avenir Book" panose="02000503020000020003" pitchFamily="2" charset="0"/>
              </a:defRPr>
            </a:lvl3pPr>
            <a:lvl4pPr>
              <a:defRPr b="0" i="0">
                <a:solidFill>
                  <a:schemeClr val="bg1"/>
                </a:solidFill>
                <a:latin typeface="Avenir Book" panose="02000503020000020003" pitchFamily="2" charset="0"/>
              </a:defRPr>
            </a:lvl4pPr>
            <a:lvl5pPr>
              <a:defRPr b="0" i="0">
                <a:solidFill>
                  <a:schemeClr val="bg1"/>
                </a:solidFill>
                <a:latin typeface="Avenir Book" panose="02000503020000020003" pitchFamily="2" charset="0"/>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texto 10">
            <a:extLst>
              <a:ext uri="{FF2B5EF4-FFF2-40B4-BE49-F238E27FC236}">
                <a16:creationId xmlns:a16="http://schemas.microsoft.com/office/drawing/2014/main" id="{5982A4C1-A6E9-124F-80FC-3A160F7DE760}"/>
              </a:ext>
            </a:extLst>
          </p:cNvPr>
          <p:cNvSpPr>
            <a:spLocks noGrp="1"/>
          </p:cNvSpPr>
          <p:nvPr>
            <p:ph type="body" sz="quarter" idx="15" hasCustomPrompt="1"/>
          </p:nvPr>
        </p:nvSpPr>
        <p:spPr>
          <a:xfrm>
            <a:off x="839788" y="1433513"/>
            <a:ext cx="10539412" cy="684212"/>
          </a:xfrm>
        </p:spPr>
        <p:txBody>
          <a:bodyPr>
            <a:normAutofit/>
          </a:bodyPr>
          <a:lstStyle>
            <a:lvl1pPr marL="0" indent="0">
              <a:buFontTx/>
              <a:buNone/>
              <a:defRPr sz="2800" b="0" i="0">
                <a:solidFill>
                  <a:srgbClr val="21CBA5"/>
                </a:solidFill>
                <a:latin typeface="Avenir Medium" panose="02000503020000020003" pitchFamily="2" charset="0"/>
              </a:defRPr>
            </a:lvl1pPr>
          </a:lstStyle>
          <a:p>
            <a:pPr lvl="0"/>
            <a:r>
              <a:rPr lang="es-MX" dirty="0"/>
              <a:t>Subtítulo</a:t>
            </a:r>
          </a:p>
        </p:txBody>
      </p:sp>
    </p:spTree>
    <p:extLst>
      <p:ext uri="{BB962C8B-B14F-4D97-AF65-F5344CB8AC3E}">
        <p14:creationId xmlns:p14="http://schemas.microsoft.com/office/powerpoint/2010/main" val="385699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20/02/2025</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57495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0056" y="234778"/>
            <a:ext cx="10538877" cy="80319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840056" y="2421925"/>
            <a:ext cx="10538877" cy="3323967"/>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2"/>
          </p:nvPr>
        </p:nvSpPr>
        <p:spPr>
          <a:xfrm>
            <a:off x="840056" y="6356351"/>
            <a:ext cx="2749272" cy="365125"/>
          </a:xfrm>
          <a:prstGeom prst="rect">
            <a:avLst/>
          </a:prstGeom>
        </p:spPr>
        <p:txBody>
          <a:bodyPr vert="horz" lIns="91440" tIns="45720" rIns="91440" bIns="45720" rtlCol="0" anchor="ctr"/>
          <a:lstStyle>
            <a:lvl1pPr algn="l">
              <a:defRPr sz="1200" b="0" i="0">
                <a:solidFill>
                  <a:schemeClr val="bg2">
                    <a:lumMod val="90000"/>
                  </a:schemeClr>
                </a:solidFill>
                <a:latin typeface="Avenir Book" panose="02000503020000020003" pitchFamily="2" charset="0"/>
              </a:defRPr>
            </a:lvl1pPr>
          </a:lstStyle>
          <a:p>
            <a:fld id="{C764DE79-268F-4C1A-8933-263129D2AF90}" type="datetimeFigureOut">
              <a:rPr lang="en-US" smtClean="0"/>
              <a:pPr/>
              <a:t>2/20/2025</a:t>
            </a:fld>
            <a:endParaRPr lang="en-US" dirty="0"/>
          </a:p>
        </p:txBody>
      </p:sp>
      <p:sp>
        <p:nvSpPr>
          <p:cNvPr id="5" name="Footer Placeholder 4"/>
          <p:cNvSpPr>
            <a:spLocks noGrp="1"/>
          </p:cNvSpPr>
          <p:nvPr>
            <p:ph type="ftr" sz="quarter" idx="3"/>
          </p:nvPr>
        </p:nvSpPr>
        <p:spPr>
          <a:xfrm>
            <a:off x="4047540" y="6356351"/>
            <a:ext cx="4123908" cy="365125"/>
          </a:xfrm>
          <a:prstGeom prst="rect">
            <a:avLst/>
          </a:prstGeom>
        </p:spPr>
        <p:txBody>
          <a:bodyPr vert="horz" lIns="91440" tIns="45720" rIns="91440" bIns="45720" rtlCol="0" anchor="ctr"/>
          <a:lstStyle>
            <a:lvl1pPr algn="ctr">
              <a:defRPr sz="1200" b="0" i="0">
                <a:solidFill>
                  <a:schemeClr val="bg2">
                    <a:lumMod val="90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629660" y="6356351"/>
            <a:ext cx="2749272" cy="365125"/>
          </a:xfrm>
          <a:prstGeom prst="rect">
            <a:avLst/>
          </a:prstGeom>
        </p:spPr>
        <p:txBody>
          <a:bodyPr vert="horz" lIns="91440" tIns="45720" rIns="91440" bIns="45720" rtlCol="0" anchor="ctr"/>
          <a:lstStyle>
            <a:lvl1pPr algn="r">
              <a:defRPr sz="1200" b="0" i="0">
                <a:solidFill>
                  <a:schemeClr val="bg2">
                    <a:lumMod val="90000"/>
                  </a:schemeClr>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470900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tsjr.edu.m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597545-DCC4-A94B-87CC-E41E973A7D20}"/>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8CDB5BBA-C55A-47E9-ABF5-DB1C679BBE6A}"/>
              </a:ext>
            </a:extLst>
          </p:cNvPr>
          <p:cNvSpPr/>
          <p:nvPr/>
        </p:nvSpPr>
        <p:spPr>
          <a:xfrm>
            <a:off x="528810" y="989773"/>
            <a:ext cx="11182119" cy="3799502"/>
          </a:xfrm>
          <a:prstGeom prst="rect">
            <a:avLst/>
          </a:prstGeom>
        </p:spPr>
        <p:txBody>
          <a:bodyPr wrap="square">
            <a:spAutoFit/>
          </a:bodyPr>
          <a:lstStyle/>
          <a:p>
            <a:pPr algn="ctr">
              <a:lnSpc>
                <a:spcPct val="110000"/>
              </a:lnSpc>
              <a:spcBef>
                <a:spcPct val="0"/>
              </a:spcBef>
            </a:pPr>
            <a:r>
              <a:rPr lang="es-ES" sz="4400" dirty="0">
                <a:solidFill>
                  <a:srgbClr val="0033CC"/>
                </a:solidFill>
                <a:latin typeface="Avenir Black" panose="020B0803020203020204" pitchFamily="34" charset="0"/>
                <a:ea typeface="+mj-ea"/>
                <a:cs typeface="+mj-cs"/>
              </a:rPr>
              <a:t>Trámite de Titulación, Registro de Título y Expedición de Cédula Profesional</a:t>
            </a:r>
          </a:p>
          <a:p>
            <a:pPr algn="ctr">
              <a:lnSpc>
                <a:spcPct val="110000"/>
              </a:lnSpc>
              <a:spcBef>
                <a:spcPct val="0"/>
              </a:spcBef>
            </a:pPr>
            <a:r>
              <a:rPr lang="es-ES" sz="4400" dirty="0">
                <a:solidFill>
                  <a:srgbClr val="0033CC"/>
                </a:solidFill>
                <a:latin typeface="Avenir Black" panose="020B0803020203020204" pitchFamily="34" charset="0"/>
                <a:ea typeface="+mj-ea"/>
                <a:cs typeface="+mj-cs"/>
              </a:rPr>
              <a:t>para estudiantes del nivel</a:t>
            </a:r>
            <a:br>
              <a:rPr lang="es-ES" sz="4400" dirty="0">
                <a:solidFill>
                  <a:srgbClr val="0033CC"/>
                </a:solidFill>
                <a:latin typeface="Avenir Black" panose="020B0803020203020204" pitchFamily="34" charset="0"/>
                <a:ea typeface="+mj-ea"/>
                <a:cs typeface="+mj-cs"/>
              </a:rPr>
            </a:br>
            <a:r>
              <a:rPr lang="es-ES" sz="4400" dirty="0">
                <a:solidFill>
                  <a:srgbClr val="0033CC"/>
                </a:solidFill>
                <a:latin typeface="Avenir Black" panose="020B0803020203020204" pitchFamily="34" charset="0"/>
                <a:ea typeface="+mj-ea"/>
                <a:cs typeface="+mj-cs"/>
              </a:rPr>
              <a:t>Técnico Superior Universitario</a:t>
            </a:r>
          </a:p>
          <a:p>
            <a:pPr algn="ctr">
              <a:lnSpc>
                <a:spcPct val="110000"/>
              </a:lnSpc>
              <a:spcBef>
                <a:spcPct val="0"/>
              </a:spcBef>
            </a:pPr>
            <a:r>
              <a:rPr lang="es-ES" sz="4400" dirty="0">
                <a:solidFill>
                  <a:srgbClr val="0033CC"/>
                </a:solidFill>
                <a:latin typeface="Avenir Black" panose="020B0803020203020204" pitchFamily="34" charset="0"/>
                <a:ea typeface="+mj-ea"/>
                <a:cs typeface="+mj-cs"/>
              </a:rPr>
              <a:t>que egresan en agosto del 2025</a:t>
            </a:r>
          </a:p>
        </p:txBody>
      </p:sp>
    </p:spTree>
    <p:extLst>
      <p:ext uri="{BB962C8B-B14F-4D97-AF65-F5344CB8AC3E}">
        <p14:creationId xmlns:p14="http://schemas.microsoft.com/office/powerpoint/2010/main" val="77020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1402AFD-A969-489A-B7A3-CAB2FFC65F4B}"/>
              </a:ext>
            </a:extLst>
          </p:cNvPr>
          <p:cNvSpPr txBox="1">
            <a:spLocks/>
          </p:cNvSpPr>
          <p:nvPr/>
        </p:nvSpPr>
        <p:spPr>
          <a:xfrm>
            <a:off x="524436" y="606207"/>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0033CC"/>
                </a:solidFill>
                <a:latin typeface="Avenir Black" panose="020B0803020203020204" pitchFamily="34" charset="0"/>
              </a:rPr>
              <a:t>Guía de 13 pasos para realizar el trámite de titulación TSU</a:t>
            </a:r>
            <a:endParaRPr lang="es-MX" sz="2800" dirty="0">
              <a:solidFill>
                <a:srgbClr val="0033CC"/>
              </a:solidFill>
              <a:latin typeface="Avenir Black" panose="020B0803020203020204" pitchFamily="34" charset="0"/>
            </a:endParaRPr>
          </a:p>
        </p:txBody>
      </p:sp>
      <p:sp>
        <p:nvSpPr>
          <p:cNvPr id="6" name="Rectangle 3"/>
          <p:cNvSpPr>
            <a:spLocks noChangeArrowheads="1"/>
          </p:cNvSpPr>
          <p:nvPr/>
        </p:nvSpPr>
        <p:spPr bwMode="auto">
          <a:xfrm>
            <a:off x="497540" y="1354618"/>
            <a:ext cx="11228295" cy="5355464"/>
          </a:xfrm>
          <a:prstGeom prst="rect">
            <a:avLst/>
          </a:prstGeom>
          <a:noFill/>
          <a:ln w="57150" cmpd="thickThin">
            <a:noFill/>
            <a:miter lim="800000"/>
            <a:headEnd/>
            <a:tailEnd/>
          </a:ln>
        </p:spPr>
        <p:txBody>
          <a:bodyPr lIns="144000" rIns="144000"/>
          <a:lstStyle/>
          <a:p>
            <a:pPr marL="450850" indent="-450850" algn="just" eaLnBrk="0" hangingPunct="0">
              <a:buFont typeface="+mj-lt"/>
              <a:buAutoNum type="arabicPeriod" startAt="6"/>
              <a:tabLst>
                <a:tab pos="457200" algn="l"/>
              </a:tabLst>
              <a:defRPr/>
            </a:pPr>
            <a:r>
              <a:rPr lang="es-ES_tradnl" dirty="0">
                <a:latin typeface="Avenir Book" panose="02000503020000020003" pitchFamily="2" charset="0"/>
              </a:rPr>
              <a:t>Concluido tu proyecto de estadía </a:t>
            </a:r>
            <a:r>
              <a:rPr lang="es-ES_tradnl" dirty="0">
                <a:latin typeface="Avenir Black" panose="020B0803020203020204" pitchFamily="34" charset="0"/>
              </a:rPr>
              <a:t>(22 de agosto del 2025)</a:t>
            </a:r>
            <a:r>
              <a:rPr lang="es-ES_tradnl" dirty="0">
                <a:latin typeface="Avenir Book" panose="02000503020000020003" pitchFamily="2" charset="0"/>
              </a:rPr>
              <a:t>, descargar el recibo de pago del portal del alumno: </a:t>
            </a:r>
            <a:r>
              <a:rPr lang="es-ES_tradnl" dirty="0">
                <a:latin typeface="Avenir Black" panose="020B0803020203020204" pitchFamily="34" charset="0"/>
              </a:rPr>
              <a:t>menú pagos en línea -&gt; otros pagos -&gt; elegir el concepto “TRÁMITE DE TITULACIÓN Y CÉDULA PROFESIONAL TSU.” </a:t>
            </a:r>
            <a:r>
              <a:rPr lang="es-ES_tradnl" dirty="0">
                <a:latin typeface="Avenir Book" panose="02000503020000020003" pitchFamily="2" charset="0"/>
              </a:rPr>
              <a:t>y realizar el pago en el banco autorizado: </a:t>
            </a:r>
            <a:r>
              <a:rPr lang="es-ES_tradnl" dirty="0">
                <a:latin typeface="Avenir Black" panose="020B0803020203020204" pitchFamily="34" charset="0"/>
              </a:rPr>
              <a:t>19.29 </a:t>
            </a:r>
            <a:r>
              <a:rPr lang="es-ES_tradnl" dirty="0" err="1">
                <a:latin typeface="Avenir Black" panose="020B0803020203020204" pitchFamily="34" charset="0"/>
              </a:rPr>
              <a:t>UMA´s</a:t>
            </a:r>
            <a:r>
              <a:rPr lang="es-ES_tradnl" dirty="0">
                <a:latin typeface="Avenir Black" panose="020B0803020203020204" pitchFamily="34" charset="0"/>
              </a:rPr>
              <a:t>, $2,182.00 (Dos mil ciento ochenta y dos pesos 00/100 M.N.),</a:t>
            </a:r>
            <a:r>
              <a:rPr lang="es-ES_tradnl" b="1" dirty="0">
                <a:latin typeface="Avenir Book" panose="02000503020000020003" pitchFamily="2" charset="0"/>
              </a:rPr>
              <a:t> </a:t>
            </a:r>
            <a:r>
              <a:rPr lang="es-ES_tradnl" dirty="0">
                <a:latin typeface="Avenir Book" panose="02000503020000020003" pitchFamily="2" charset="0"/>
              </a:rPr>
              <a:t>el valor de la UMA se actualiza cada inicio de año y </a:t>
            </a:r>
            <a:r>
              <a:rPr lang="es-ES_tradnl" dirty="0">
                <a:latin typeface="Avenir Black" panose="020B0803020203020204" pitchFamily="34" charset="0"/>
              </a:rPr>
              <a:t>este pago  no incluye el costo de la Cédula Profesional.</a:t>
            </a:r>
          </a:p>
          <a:p>
            <a:pPr marL="450850" indent="-450850" algn="just" eaLnBrk="0" hangingPunct="0">
              <a:buFont typeface="+mj-lt"/>
              <a:buAutoNum type="arabicPeriod" startAt="6"/>
              <a:tabLst>
                <a:tab pos="457200" algn="l"/>
              </a:tabLst>
              <a:defRPr/>
            </a:pPr>
            <a:endParaRPr lang="es-ES_tradnl"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MX" dirty="0">
                <a:latin typeface="Avenir Book" panose="02000503020000020003" pitchFamily="2" charset="0"/>
              </a:rPr>
              <a:t>Una vez aprobada la memoria de estadía por parte del asesor de la UT San Juan y de la empresa, generar el archivo .</a:t>
            </a:r>
            <a:r>
              <a:rPr lang="es-MX" dirty="0" err="1">
                <a:latin typeface="Avenir Book" panose="02000503020000020003" pitchFamily="2" charset="0"/>
              </a:rPr>
              <a:t>pdf</a:t>
            </a:r>
            <a:r>
              <a:rPr lang="es-MX" dirty="0">
                <a:latin typeface="Avenir Book" panose="02000503020000020003" pitchFamily="2" charset="0"/>
              </a:rPr>
              <a:t> final de la memoria de estadía, subirlo a la plataforma de la UT San Juan a través de tu portal de alumno, solicitar el visto bueno del asesor</a:t>
            </a:r>
            <a:r>
              <a:rPr lang="es-MX" dirty="0">
                <a:solidFill>
                  <a:srgbClr val="FF0000"/>
                </a:solidFill>
                <a:latin typeface="Avenir Book" panose="02000503020000020003" pitchFamily="2" charset="0"/>
              </a:rPr>
              <a:t> </a:t>
            </a:r>
            <a:r>
              <a:rPr lang="es-MX" dirty="0">
                <a:latin typeface="Avenir Book" panose="02000503020000020003" pitchFamily="2" charset="0"/>
              </a:rPr>
              <a:t>de estadía por parte de la UT San Juan, para concluir con la entrega digital al Departamento de Servicios Bibliotecarios.</a:t>
            </a:r>
          </a:p>
          <a:p>
            <a:pPr marL="450850" indent="-450850" algn="just" eaLnBrk="0" hangingPunct="0">
              <a:buFont typeface="+mj-lt"/>
              <a:buAutoNum type="arabicPeriod" startAt="6"/>
              <a:tabLst>
                <a:tab pos="457200" algn="l"/>
              </a:tabLst>
              <a:defRPr/>
            </a:pPr>
            <a:endParaRPr lang="es-MX"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MX" dirty="0">
                <a:latin typeface="Avenir Book" panose="02000503020000020003" pitchFamily="2" charset="0"/>
              </a:rPr>
              <a:t>Responder y entregar la encuesta de egresado en la Dirección de Vinculación (Coordinación de Relaciones con el Sector Productivo).</a:t>
            </a:r>
          </a:p>
          <a:p>
            <a:pPr marL="450850" indent="-450850" algn="just" eaLnBrk="0" hangingPunct="0">
              <a:buFont typeface="+mj-lt"/>
              <a:buAutoNum type="arabicPeriod" startAt="6"/>
              <a:tabLst>
                <a:tab pos="457200" algn="l"/>
              </a:tabLst>
              <a:defRPr/>
            </a:pPr>
            <a:endParaRPr lang="es-MX"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ES" dirty="0">
                <a:latin typeface="Avenir Book" panose="02000503020000020003" pitchFamily="2" charset="0"/>
              </a:rPr>
              <a:t>Realizar la donación de un libro o de material de laboratorio, según indicaciones de la Secretaría Académica.</a:t>
            </a:r>
            <a:endParaRPr lang="es-MX" dirty="0">
              <a:latin typeface="Avenir Book" panose="02000503020000020003" pitchFamily="2" charset="0"/>
            </a:endParaRPr>
          </a:p>
          <a:p>
            <a:pPr marL="450850" indent="-450850" algn="just" eaLnBrk="0" hangingPunct="0">
              <a:buFont typeface="+mj-lt"/>
              <a:buAutoNum type="arabicPeriod" startAt="6"/>
              <a:tabLst>
                <a:tab pos="457200" algn="l"/>
              </a:tabLst>
              <a:defRPr/>
            </a:pPr>
            <a:endParaRPr lang="es-MX" dirty="0">
              <a:latin typeface="Avenir Book" panose="02000503020000020003" pitchFamily="2" charset="0"/>
            </a:endParaRPr>
          </a:p>
          <a:p>
            <a:pPr marL="450850" indent="-450850" algn="just" eaLnBrk="0" hangingPunct="0">
              <a:buFont typeface="+mj-lt"/>
              <a:buAutoNum type="arabicPeriod" startAt="6"/>
              <a:tabLst>
                <a:tab pos="457200" algn="l"/>
              </a:tabLst>
              <a:defRPr/>
            </a:pPr>
            <a:r>
              <a:rPr lang="es-MX"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indent="-342900" algn="just" eaLnBrk="0" hangingPunct="0">
              <a:buFont typeface="+mj-lt"/>
              <a:buAutoNum type="arabicPeriod" startAt="6"/>
              <a:tabLst>
                <a:tab pos="457200" algn="l"/>
              </a:tabLst>
              <a:defRPr/>
            </a:pPr>
            <a:endParaRPr lang="es-MX" dirty="0">
              <a:latin typeface="Avenir Book" panose="02000503020000020003" pitchFamily="2" charset="0"/>
            </a:endParaRPr>
          </a:p>
          <a:p>
            <a:pPr marL="342900" indent="-342900" algn="just" eaLnBrk="0" hangingPunct="0">
              <a:buFont typeface="+mj-lt"/>
              <a:buAutoNum type="arabicPeriod" startAt="11"/>
              <a:defRPr/>
            </a:pPr>
            <a:endParaRPr lang="es-MX" dirty="0">
              <a:latin typeface="Avenir Book" panose="02000503020000020003" pitchFamily="2" charset="0"/>
            </a:endParaRPr>
          </a:p>
          <a:p>
            <a:pPr marL="457200" indent="-457200" algn="just" eaLnBrk="0" hangingPunct="0">
              <a:buFont typeface="+mj-lt"/>
              <a:buAutoNum type="alphaLcParenR"/>
              <a:tabLst>
                <a:tab pos="457200" algn="l"/>
              </a:tabLst>
              <a:defRPr/>
            </a:pPr>
            <a:endParaRPr lang="es-MX" dirty="0">
              <a:latin typeface="Avenir Book" panose="02000503020000020003" pitchFamily="2" charset="0"/>
            </a:endParaRPr>
          </a:p>
        </p:txBody>
      </p:sp>
    </p:spTree>
    <p:extLst>
      <p:ext uri="{BB962C8B-B14F-4D97-AF65-F5344CB8AC3E}">
        <p14:creationId xmlns:p14="http://schemas.microsoft.com/office/powerpoint/2010/main" val="225547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18566" y="1523724"/>
            <a:ext cx="11053482" cy="4949369"/>
          </a:xfrm>
          <a:prstGeom prst="rect">
            <a:avLst/>
          </a:prstGeom>
          <a:noFill/>
          <a:ln w="57150" cmpd="thickThin">
            <a:noFill/>
            <a:miter lim="800000"/>
            <a:headEnd/>
            <a:tailEnd/>
          </a:ln>
        </p:spPr>
        <p:txBody>
          <a:bodyPr lIns="144000" rIns="144000"/>
          <a:lstStyle/>
          <a:p>
            <a:pPr marL="457200" indent="-457200" algn="just" eaLnBrk="0" hangingPunct="0">
              <a:buFont typeface="+mj-lt"/>
              <a:buAutoNum type="arabicPeriod" startAt="11"/>
              <a:tabLst>
                <a:tab pos="457200" algn="l"/>
              </a:tabLst>
              <a:defRPr/>
            </a:pPr>
            <a:r>
              <a:rPr lang="es-MX" dirty="0">
                <a:latin typeface="Avenir Book" panose="02000503020000020003" pitchFamily="2" charset="0"/>
              </a:rPr>
              <a:t>Realizar el trámite de titulación en línea, ingresar a: portal del alumno -&gt;académicos -&gt;estadías -&gt; descargar el documento “Manual Alumno”, en el cual se describe paso a paso el proceso de titulación electrónica, ejecutar el proceso para generar los siguientes documentos:</a:t>
            </a:r>
          </a:p>
          <a:p>
            <a:pPr marL="450850" indent="-450850" algn="just" eaLnBrk="0" hangingPunct="0">
              <a:buFont typeface="+mj-lt"/>
              <a:buAutoNum type="arabicPeriod" startAt="10"/>
              <a:tabLst>
                <a:tab pos="457200" algn="l"/>
              </a:tabLst>
              <a:defRPr/>
            </a:pPr>
            <a:endParaRPr lang="es-MX" sz="1000" dirty="0">
              <a:latin typeface="Avenir Book" panose="02000503020000020003" pitchFamily="2" charset="0"/>
            </a:endParaRPr>
          </a:p>
          <a:p>
            <a:pPr marL="1081088" lvl="2" indent="-368300" algn="just" eaLnBrk="0" hangingPunct="0">
              <a:buFont typeface="+mj-lt"/>
              <a:buAutoNum type="alphaLcParenR"/>
              <a:defRPr/>
            </a:pPr>
            <a:r>
              <a:rPr lang="es-MX" dirty="0">
                <a:latin typeface="Avenir Book" panose="02000503020000020003" pitchFamily="2" charset="0"/>
              </a:rPr>
              <a:t>Oficio de autorización y aprobación de la memoria de estadía.</a:t>
            </a:r>
          </a:p>
          <a:p>
            <a:pPr marL="1081088" lvl="2" indent="-368300" algn="just" eaLnBrk="0" hangingPunct="0">
              <a:buFont typeface="+mj-lt"/>
              <a:buAutoNum type="alphaLcParenR"/>
              <a:defRPr/>
            </a:pPr>
            <a:r>
              <a:rPr lang="es-MX" dirty="0">
                <a:latin typeface="Avenir Book" panose="02000503020000020003" pitchFamily="2" charset="0"/>
              </a:rPr>
              <a:t>Calificaciones del alumno en su estadía en el sector productivo.</a:t>
            </a:r>
          </a:p>
          <a:p>
            <a:pPr marL="1081088" lvl="2" indent="-368300" algn="just" eaLnBrk="0" hangingPunct="0">
              <a:buFont typeface="+mj-lt"/>
              <a:buAutoNum type="alphaLcParenR"/>
              <a:defRPr/>
            </a:pPr>
            <a:r>
              <a:rPr lang="es-MX" dirty="0">
                <a:latin typeface="Avenir Book" panose="02000503020000020003" pitchFamily="2" charset="0"/>
              </a:rPr>
              <a:t>Acta de toma de protesta.</a:t>
            </a:r>
          </a:p>
          <a:p>
            <a:pPr marL="1081088" lvl="2" indent="-368300" algn="just" eaLnBrk="0" hangingPunct="0">
              <a:buFont typeface="+mj-lt"/>
              <a:buAutoNum type="alphaLcParenR"/>
              <a:defRPr/>
            </a:pPr>
            <a:r>
              <a:rPr lang="es-MX" dirty="0">
                <a:latin typeface="Avenir Book" panose="02000503020000020003" pitchFamily="2" charset="0"/>
              </a:rPr>
              <a:t>Formato de no adeudo.</a:t>
            </a:r>
          </a:p>
          <a:p>
            <a:pPr marL="1081088" lvl="2" indent="-368300" algn="just" eaLnBrk="0" hangingPunct="0">
              <a:buFont typeface="+mj-lt"/>
              <a:buAutoNum type="alphaLcParenR"/>
              <a:defRPr/>
            </a:pPr>
            <a:r>
              <a:rPr lang="es-MX" dirty="0">
                <a:latin typeface="Avenir Book" panose="02000503020000020003" pitchFamily="2" charset="0"/>
              </a:rPr>
              <a:t>Documento de confirmación de datos para el trámite de cédula profesional electrónica.</a:t>
            </a:r>
          </a:p>
          <a:p>
            <a:pPr marL="355600" indent="-342900" algn="just" eaLnBrk="0" hangingPunct="0">
              <a:buFont typeface="+mj-lt"/>
              <a:buAutoNum type="arabicPeriod" startAt="10"/>
              <a:defRPr/>
            </a:pPr>
            <a:endParaRPr lang="es-MX" sz="1600" dirty="0">
              <a:latin typeface="Avenir Book" panose="02000503020000020003" pitchFamily="2" charset="0"/>
            </a:endParaRPr>
          </a:p>
          <a:p>
            <a:pPr marL="457200" indent="-457200" algn="just" eaLnBrk="0" hangingPunct="0">
              <a:buFont typeface="+mj-lt"/>
              <a:buAutoNum type="arabicPeriod" startAt="12"/>
              <a:tabLst>
                <a:tab pos="457200" algn="l"/>
              </a:tabLst>
              <a:defRPr/>
            </a:pPr>
            <a:r>
              <a:rPr lang="es-MX" dirty="0">
                <a:latin typeface="Avenir Book" panose="02000503020000020003" pitchFamily="2" charset="0"/>
              </a:rPr>
              <a:t>Sustentar el acto protocolario de réplica de la memoria de estadía y toma de protesta por el medio que se le indique (presencial o virtual), según indicaciones de la Dirección de Carrera y la Empresa.</a:t>
            </a:r>
          </a:p>
          <a:p>
            <a:pPr marL="457200" indent="-457200" algn="just" eaLnBrk="0" hangingPunct="0">
              <a:buFont typeface="+mj-lt"/>
              <a:buAutoNum type="arabicPeriod" startAt="12"/>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startAt="12"/>
              <a:tabLst>
                <a:tab pos="457200" algn="l"/>
              </a:tabLst>
              <a:defRPr/>
            </a:pPr>
            <a:r>
              <a:rPr lang="es-MX" dirty="0">
                <a:latin typeface="Avenir Book" panose="02000503020000020003" pitchFamily="2" charset="0"/>
              </a:rPr>
              <a:t>Contar con </a:t>
            </a:r>
            <a:r>
              <a:rPr lang="es-MX" dirty="0" err="1">
                <a:latin typeface="Avenir Book" panose="02000503020000020003" pitchFamily="2" charset="0"/>
              </a:rPr>
              <a:t>e.firma</a:t>
            </a:r>
            <a:r>
              <a:rPr lang="es-MX" dirty="0">
                <a:latin typeface="Avenir Book" panose="02000503020000020003" pitchFamily="2" charset="0"/>
              </a:rPr>
              <a:t> del SAT (Servicio de Administración Tributaria), es requisito indispensable para obtener la cédula profesional electrónica de la plataforma de la Dirección General de Profesiones de la CDMX.</a:t>
            </a:r>
          </a:p>
          <a:p>
            <a:pPr marL="342900" indent="-342900" algn="just" eaLnBrk="0" hangingPunct="0">
              <a:buFont typeface="+mj-lt"/>
              <a:buAutoNum type="arabicPeriod" startAt="10"/>
              <a:defRPr/>
            </a:pPr>
            <a:endParaRPr lang="es-MX" dirty="0">
              <a:latin typeface="Avenir Book" panose="02000503020000020003" pitchFamily="2" charset="0"/>
            </a:endParaRPr>
          </a:p>
          <a:p>
            <a:pPr algn="just" eaLnBrk="0" hangingPunct="0">
              <a:defRPr/>
            </a:pPr>
            <a:r>
              <a:rPr lang="es-MX" sz="1700" dirty="0">
                <a:latin typeface="Avenir Black" panose="020B0803020203020204" pitchFamily="34" charset="0"/>
              </a:rPr>
              <a:t>Nota:</a:t>
            </a:r>
            <a:r>
              <a:rPr lang="es-MX" sz="1700" dirty="0">
                <a:latin typeface="Avenir Book" panose="02000503020000020003" pitchFamily="2" charset="0"/>
              </a:rPr>
              <a:t> Todo egresado titulado de la UTSJR, podrá gestionar </a:t>
            </a:r>
            <a:r>
              <a:rPr lang="es-MX" sz="1700" dirty="0">
                <a:latin typeface="Avenir Black" panose="020B0803020203020204" pitchFamily="34" charset="0"/>
              </a:rPr>
              <a:t>su cédula profesional estatal de Querétaro.</a:t>
            </a:r>
          </a:p>
        </p:txBody>
      </p:sp>
      <p:sp>
        <p:nvSpPr>
          <p:cNvPr id="5" name="Título 1">
            <a:extLst>
              <a:ext uri="{FF2B5EF4-FFF2-40B4-BE49-F238E27FC236}">
                <a16:creationId xmlns:a16="http://schemas.microsoft.com/office/drawing/2014/main" id="{31402AFD-A969-489A-B7A3-CAB2FFC65F4B}"/>
              </a:ext>
            </a:extLst>
          </p:cNvPr>
          <p:cNvSpPr txBox="1">
            <a:spLocks/>
          </p:cNvSpPr>
          <p:nvPr/>
        </p:nvSpPr>
        <p:spPr>
          <a:xfrm>
            <a:off x="524436" y="606207"/>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0033CC"/>
                </a:solidFill>
                <a:latin typeface="Avenir Black" panose="020B0803020203020204" pitchFamily="34" charset="0"/>
              </a:rPr>
              <a:t>Guía de 13 pasos para realizar el trámite de titulación TSU</a:t>
            </a:r>
            <a:endParaRPr lang="es-MX" sz="280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87196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83FE51-0EFB-4657-966B-124CC369301A}"/>
              </a:ext>
            </a:extLst>
          </p:cNvPr>
          <p:cNvSpPr txBox="1"/>
          <p:nvPr/>
        </p:nvSpPr>
        <p:spPr>
          <a:xfrm>
            <a:off x="689163" y="958333"/>
            <a:ext cx="8132107" cy="604781"/>
          </a:xfrm>
          <a:prstGeom prst="rect">
            <a:avLst/>
          </a:prstGeom>
          <a:noFill/>
        </p:spPr>
        <p:txBody>
          <a:bodyPr wrap="square">
            <a:spAutoFit/>
          </a:bodyPr>
          <a:lstStyle/>
          <a:p>
            <a:pPr defTabSz="914400">
              <a:lnSpc>
                <a:spcPct val="90000"/>
              </a:lnSpc>
              <a:spcBef>
                <a:spcPct val="0"/>
              </a:spcBef>
            </a:pPr>
            <a:r>
              <a:rPr lang="es-MX" sz="3600" dirty="0">
                <a:solidFill>
                  <a:srgbClr val="0033CC"/>
                </a:solidFill>
                <a:latin typeface="Avenir Black" panose="020B0803020203020204" pitchFamily="34" charset="0"/>
                <a:ea typeface="+mj-ea"/>
                <a:cs typeface="+mj-cs"/>
              </a:rPr>
              <a:t>Trámite de titulación nivel TSU</a:t>
            </a:r>
          </a:p>
        </p:txBody>
      </p:sp>
      <p:sp>
        <p:nvSpPr>
          <p:cNvPr id="5" name="CuadroTexto 4">
            <a:extLst>
              <a:ext uri="{FF2B5EF4-FFF2-40B4-BE49-F238E27FC236}">
                <a16:creationId xmlns:a16="http://schemas.microsoft.com/office/drawing/2014/main" id="{4538C53E-21E3-4979-93C9-D96BA0FDD4E8}"/>
              </a:ext>
            </a:extLst>
          </p:cNvPr>
          <p:cNvSpPr txBox="1"/>
          <p:nvPr/>
        </p:nvSpPr>
        <p:spPr>
          <a:xfrm>
            <a:off x="699247" y="1771965"/>
            <a:ext cx="11066929" cy="4226222"/>
          </a:xfrm>
          <a:prstGeom prst="rect">
            <a:avLst/>
          </a:prstGeom>
          <a:noFill/>
        </p:spPr>
        <p:txBody>
          <a:bodyPr wrap="square">
            <a:spAutoFit/>
          </a:bodyPr>
          <a:lstStyle/>
          <a:p>
            <a:pPr algn="just">
              <a:lnSpc>
                <a:spcPct val="107000"/>
              </a:lnSpc>
              <a:spcAft>
                <a:spcPts val="800"/>
              </a:spcAft>
            </a:pPr>
            <a:r>
              <a:rPr lang="es-ES" sz="3600" dirty="0">
                <a:latin typeface="Avenir Book" panose="02000503020000020003" pitchFamily="2" charset="0"/>
              </a:rPr>
              <a:t>“Como medida preventiva y considerando las fechas e importancia de finalizar el proceso de titulación, en caso de que tu asesor(a) no responda tus dudas o retrase el seguimiento de la estadía, favor de enviarle correo electrónico con copia a tu tutor(a) y director de carrera. El objetivo es resolver la situación dentro del tiempo reglamentario”.</a:t>
            </a:r>
            <a:endParaRPr lang="es-MX"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17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288905"/>
            <a:ext cx="11130963" cy="5434624"/>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ES_tradnl" sz="1750" dirty="0">
                <a:latin typeface="Avenir Black" panose="020B0803020203020204" pitchFamily="34" charset="0"/>
              </a:rPr>
              <a:t>Toda la documentación mencionada en el punto 11 de la guía, deberá ser integrada y firmada electrónicamente por el egresado, asesor de estadía y director de carrera, máximo 1 día después de la fecha establecida en el acta de toma de protesta.</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ES_tradnl" sz="1750" dirty="0">
                <a:latin typeface="Avenir Book" panose="02000503020000020003" pitchFamily="2" charset="0"/>
              </a:rPr>
              <a:t>Los pasos del </a:t>
            </a:r>
            <a:r>
              <a:rPr lang="es-ES_tradnl" sz="1750" dirty="0">
                <a:latin typeface="Avenir Black" panose="020B0803020203020204" pitchFamily="34" charset="0"/>
              </a:rPr>
              <a:t>6 al 11 </a:t>
            </a:r>
            <a:r>
              <a:rPr lang="es-ES_tradnl" sz="1750" dirty="0">
                <a:latin typeface="Avenir Book" panose="02000503020000020003" pitchFamily="2" charset="0"/>
              </a:rPr>
              <a:t>deberás realizarlos en el periodo del </a:t>
            </a:r>
            <a:r>
              <a:rPr lang="es-ES_tradnl" sz="1750" dirty="0">
                <a:latin typeface="Avenir Black" panose="020B0803020203020204" pitchFamily="34" charset="0"/>
              </a:rPr>
              <a:t>25 de agosto al 30 de septiembre de 2025, </a:t>
            </a:r>
            <a:r>
              <a:rPr lang="es-ES_tradnl" sz="1750" dirty="0">
                <a:latin typeface="Avenir Book" panose="02000503020000020003" pitchFamily="2" charset="0"/>
              </a:rPr>
              <a:t>es importante considerar que se hacen cortes de egresados titulados mensualmente, por lo que no se reciben trámites con fechas del mes anterior una vez que inicia el nuevo mes.</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sz="1750" dirty="0">
                <a:latin typeface="Avenir Book" panose="02000503020000020003" pitchFamily="2" charset="0"/>
              </a:rPr>
              <a:t>Una vez que el egresado, se ha titulado y firmado electrónicamente en el portal del alumno todos los documentos solicitados, el Departamento de Servicios Escolares los aprobará y posteriormente </a:t>
            </a:r>
            <a:r>
              <a:rPr lang="es-MX" sz="1750" dirty="0">
                <a:latin typeface="Avenir Black" panose="020B0803020203020204" pitchFamily="34" charset="0"/>
              </a:rPr>
              <a:t>realizará el trámite correspondiente ante la Dirección General de Profesiones de la CDMX, de acuerdo a sus lineamientos</a:t>
            </a:r>
            <a:r>
              <a:rPr lang="es-MX" dirty="0">
                <a:latin typeface="Avenir Black" panose="020B0803020203020204" pitchFamily="34" charset="0"/>
              </a:rPr>
              <a:t>.</a:t>
            </a:r>
          </a:p>
          <a:p>
            <a:pPr marL="450850" lvl="1" indent="-368300" algn="just" eaLnBrk="0" hangingPunct="0">
              <a:spcBef>
                <a:spcPct val="20000"/>
              </a:spcBef>
              <a:buFont typeface="Wingdings" pitchFamily="2" charset="2"/>
              <a:buChar char="ü"/>
              <a:defRPr/>
            </a:pPr>
            <a:endParaRPr lang="es-MX"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ES_tradnl" sz="1750" dirty="0">
                <a:latin typeface="Avenir Book" panose="02000503020000020003" pitchFamily="2" charset="0"/>
              </a:rPr>
              <a:t>El evento de ceremonia de graduación se realizará al término del nivel Licenciatura e Ingeniería</a:t>
            </a:r>
            <a:r>
              <a:rPr lang="es-ES_tradnl" dirty="0">
                <a:latin typeface="Avenir Book" panose="02000503020000020003" pitchFamily="2" charset="0"/>
              </a:rPr>
              <a:t>.</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sz="1750" dirty="0">
                <a:latin typeface="Avenir Book" panose="02000503020000020003" pitchFamily="2" charset="0"/>
              </a:rPr>
              <a:t>Una vez que la Dirección General de Profesiones de la CDMX haya procesado y generado la cédula profesional electrónica, se enviará correo electrónico dirigido al titulado con las indicaciones para obtenerla.</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592760"/>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Importante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263987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679693"/>
            <a:ext cx="11161058" cy="4343501"/>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Para poder descargar la cédula profesional electrónica de la Dirección General de Profesiones de la CDMX, el titulado deberá contar con su </a:t>
            </a:r>
            <a:r>
              <a:rPr lang="es-MX" dirty="0" err="1">
                <a:latin typeface="Avenir Book" panose="02000503020000020003" pitchFamily="2" charset="0"/>
              </a:rPr>
              <a:t>e.firma</a:t>
            </a:r>
            <a:r>
              <a:rPr lang="es-MX" dirty="0">
                <a:latin typeface="Avenir Book" panose="02000503020000020003" pitchFamily="2" charset="0"/>
              </a:rPr>
              <a:t> emitida por el SAT y podrá realizar la transacción económica del trámite con su tarjeta de crédito o débito bancaria.</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electrónica, deberá subirla a la plataforma de la UTSJR: </a:t>
            </a:r>
            <a:r>
              <a:rPr lang="es-MX" dirty="0">
                <a:latin typeface="Avenir Black" panose="020B0803020203020204" pitchFamily="34" charset="0"/>
              </a:rPr>
              <a:t>www.utsjr.edu.mx/accesos externos/trámites egresados </a:t>
            </a:r>
            <a:r>
              <a:rPr lang="es-MX" dirty="0">
                <a:latin typeface="Avenir Book" panose="02000503020000020003" pitchFamily="2" charset="0"/>
              </a:rPr>
              <a:t>y notificar vía correo o telefónicamente al Departamento de Servicios Escolares para su verificación y aprobación.</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Es necesario que todos los estudiantes próximos a egresar y ser titulados, cuenten con su </a:t>
            </a:r>
            <a:r>
              <a:rPr lang="es-MX" dirty="0" err="1">
                <a:latin typeface="Avenir Book" panose="02000503020000020003" pitchFamily="2" charset="0"/>
              </a:rPr>
              <a:t>e.firma</a:t>
            </a:r>
            <a:r>
              <a:rPr lang="es-MX" dirty="0">
                <a:latin typeface="Avenir Book" panose="02000503020000020003" pitchFamily="2" charset="0"/>
              </a:rPr>
              <a:t>, la cual es de carácter gratuito, o en su caso renovarla o actualizarla de acuerdo a lo establecido por el SAT.</a:t>
            </a:r>
          </a:p>
          <a:p>
            <a:pPr marL="450850" lvl="1" indent="-368300" algn="just" eaLnBrk="0" hangingPunct="0">
              <a:spcBef>
                <a:spcPct val="20000"/>
              </a:spcBef>
              <a:defRPr/>
            </a:pPr>
            <a:endParaRPr lang="es-MX"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los egresados cuenten con toda su documentación oficial podrán gestionar su tramite de cédula profesional estatal de Querétaro.</a:t>
            </a:r>
            <a:endParaRPr lang="es-ES_tradnl" dirty="0">
              <a:latin typeface="Avenir Book" panose="02000503020000020003" pitchFamily="2" charset="0"/>
            </a:endParaRPr>
          </a:p>
        </p:txBody>
      </p:sp>
      <p:sp>
        <p:nvSpPr>
          <p:cNvPr id="5"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Importante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150729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5" y="1468383"/>
            <a:ext cx="11434315" cy="5167083"/>
          </a:xfrm>
          <a:prstGeom prst="rect">
            <a:avLst/>
          </a:prstGeom>
          <a:noFill/>
          <a:ln w="57150" cmpd="thickThin">
            <a:no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documentos oficiales que nos requiera la DGP y la DEP para su trámite de Cédula Profesional, 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endParaRPr lang="es-ES_tradnl" sz="160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76757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Importante</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360686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8148" y="1734671"/>
            <a:ext cx="11798660" cy="4612341"/>
          </a:xfrm>
          <a:prstGeom prst="rect">
            <a:avLst/>
          </a:prstGeom>
          <a:noFill/>
          <a:ln w="57150" cmpd="thickThin">
            <a:noFill/>
            <a:miter lim="800000"/>
            <a:headEnd/>
            <a:tailEnd/>
          </a:ln>
        </p:spPr>
        <p:txBody>
          <a:bodyPr lIns="144000" rIns="144000" anchor="ctr" anchorCtr="0"/>
          <a:lstStyle/>
          <a:p>
            <a:pPr marL="285750" lvl="1" indent="-285750" algn="just" eaLnBrk="0" hangingPunct="0">
              <a:buFont typeface="Wingdings" panose="05000000000000000000" pitchFamily="2" charset="2"/>
              <a:buChar char="ü"/>
              <a:defRPr/>
            </a:pPr>
            <a:r>
              <a:rPr lang="es-ES" dirty="0">
                <a:latin typeface="Avenir Book" panose="02000503020000020003" pitchFamily="2" charset="0"/>
              </a:rPr>
              <a:t>Todos los egresados del nivel TSU podrán continuar con sus estudios del nivel Licenciatura o Ingeniería, teniendo como requisito obligatorio su titulación como Técnico Superior Universitario, de acuerdo a lo establecido en el Reglamento Académico vigente en su Artículo número 13. </a:t>
            </a:r>
            <a:endParaRPr lang="es-ES" dirty="0">
              <a:latin typeface="Avenir Black" panose="020B0803020203020204" pitchFamily="34" charset="0"/>
            </a:endParaRPr>
          </a:p>
          <a:p>
            <a:pPr marL="285750" lvl="1" indent="-285750" algn="just" eaLnBrk="0" hangingPunct="0">
              <a:buFont typeface="Wingdings" panose="05000000000000000000" pitchFamily="2" charset="2"/>
              <a:buChar char="ü"/>
              <a:defRPr/>
            </a:pPr>
            <a:endParaRPr lang="es-ES" dirty="0">
              <a:latin typeface="Avenir Book" panose="02000503020000020003" pitchFamily="2" charset="0"/>
            </a:endParaRPr>
          </a:p>
          <a:p>
            <a:pPr marL="285750" lvl="1" indent="-285750" algn="just" eaLnBrk="0" hangingPunct="0">
              <a:buFont typeface="Wingdings" panose="05000000000000000000" pitchFamily="2" charset="2"/>
              <a:buChar char="ü"/>
              <a:defRPr/>
            </a:pPr>
            <a:r>
              <a:rPr lang="es-ES" dirty="0">
                <a:latin typeface="Avenir Book" panose="02000503020000020003" pitchFamily="2" charset="0"/>
              </a:rPr>
              <a:t>Los egresados titulados del nivel TSU deberán realizar su reinscripción al séptimo cuatrimestre de acuerdo a las fechas establecidas en el calendario escolar y al calendario de pagos (</a:t>
            </a:r>
            <a:r>
              <a:rPr lang="es-ES" dirty="0">
                <a:latin typeface="Avenir Black" panose="020B0803020203020204" pitchFamily="34" charset="0"/>
              </a:rPr>
              <a:t>semana del 19 al 23 de agosto del 2025</a:t>
            </a:r>
            <a:r>
              <a:rPr lang="es-ES" dirty="0">
                <a:latin typeface="Avenir Book" panose="02000503020000020003" pitchFamily="2" charset="0"/>
              </a:rPr>
              <a:t>), siguiendo la misma metodología de los cuatrimestres anteriores.</a:t>
            </a:r>
          </a:p>
          <a:p>
            <a:pPr marL="285750" lvl="1" indent="-285750" algn="just" eaLnBrk="0" hangingPunct="0">
              <a:buFont typeface="Wingdings" panose="05000000000000000000" pitchFamily="2" charset="2"/>
              <a:buChar char="ü"/>
              <a:defRPr/>
            </a:pPr>
            <a:endParaRPr lang="es-ES" dirty="0">
              <a:latin typeface="Avenir Book" panose="02000503020000020003" pitchFamily="2" charset="0"/>
            </a:endParaRPr>
          </a:p>
          <a:p>
            <a:pPr marL="285750" lvl="1" indent="-285750" algn="just" eaLnBrk="0" hangingPunct="0">
              <a:buFont typeface="Wingdings" panose="05000000000000000000" pitchFamily="2" charset="2"/>
              <a:buChar char="ü"/>
              <a:defRPr/>
            </a:pPr>
            <a:r>
              <a:rPr lang="es-ES" dirty="0">
                <a:latin typeface="Avenir Black" panose="020B0803020203020204" pitchFamily="34" charset="0"/>
              </a:rPr>
              <a:t>Los egresados del nivel TSU que no realicen su trámite de titulación en el tiempo establecido para tal efecto en el Reglamento Académico vigente, Artículo número 61, quedarán registrados como egresados no titulados, sin posibilidad de poderse titular por alguna otra opción que no sea el proyecto de estadía.</a:t>
            </a:r>
          </a:p>
          <a:p>
            <a:pPr marL="285750" lvl="1" indent="-285750" algn="just" eaLnBrk="0" hangingPunct="0">
              <a:buFont typeface="Wingdings" panose="05000000000000000000" pitchFamily="2" charset="2"/>
              <a:buChar char="ü"/>
              <a:defRPr/>
            </a:pPr>
            <a:endParaRPr lang="es-ES" dirty="0">
              <a:latin typeface="Avenir Book" panose="02000503020000020003" pitchFamily="2" charset="0"/>
            </a:endParaRPr>
          </a:p>
          <a:p>
            <a:pPr marL="285750" lvl="1" indent="-285750" algn="just" eaLnBrk="0" hangingPunct="0">
              <a:buFont typeface="Wingdings" panose="05000000000000000000" pitchFamily="2" charset="2"/>
              <a:buChar char="ü"/>
              <a:defRPr/>
            </a:pPr>
            <a:r>
              <a:rPr lang="es-ES" dirty="0">
                <a:latin typeface="Avenir Book" panose="02000503020000020003" pitchFamily="2" charset="0"/>
              </a:rPr>
              <a:t>Los egresados del nivel TSU, que se encuentren cursando el séptimo cuatrimestre y no realicen su trámite de titulación en el tiempo reglamentario, causarán baja definitiva por faltas al reglamento, quedando limitados de forma definitiva para realizar continuidad de estudios.</a:t>
            </a: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75147"/>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Reinscripción al séptimo cuatrimestre nivel Licenciatura o Ingeniería.</a:t>
            </a:r>
          </a:p>
        </p:txBody>
      </p:sp>
    </p:spTree>
    <p:extLst>
      <p:ext uri="{BB962C8B-B14F-4D97-AF65-F5344CB8AC3E}">
        <p14:creationId xmlns:p14="http://schemas.microsoft.com/office/powerpoint/2010/main" val="131712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460639"/>
            <a:ext cx="11130964" cy="5061185"/>
          </a:xfrm>
          <a:prstGeom prst="rect">
            <a:avLst/>
          </a:prstGeom>
          <a:noFill/>
          <a:ln w="57150" cmpd="thickThin">
            <a:noFill/>
            <a:miter lim="800000"/>
            <a:headEnd/>
            <a:tailEnd/>
          </a:ln>
        </p:spPr>
        <p:txBody>
          <a:bodyPr lIns="144000" rIns="144000"/>
          <a:lstStyle/>
          <a:p>
            <a:pPr indent="-355600" algn="just" eaLnBrk="0" hangingPunct="0">
              <a:buFont typeface="Wingdings" panose="05000000000000000000" pitchFamily="2" charset="2"/>
              <a:buChar char="ü"/>
              <a:tabLst>
                <a:tab pos="450850" algn="l"/>
              </a:tabLst>
              <a:defRPr/>
            </a:pPr>
            <a:r>
              <a:rPr lang="es-ES" sz="2000" dirty="0">
                <a:latin typeface="Avenir Book" panose="02000503020000020003" pitchFamily="2" charset="0"/>
              </a:rPr>
              <a:t>$450.00 por concepto de fotografías que deberá pagar en el mes de febrero de 2025.</a:t>
            </a:r>
          </a:p>
          <a:p>
            <a:pPr indent="-355600" algn="just" eaLnBrk="0" hangingPunct="0">
              <a:buFont typeface="Wingdings" panose="05000000000000000000" pitchFamily="2" charset="2"/>
              <a:buChar char="ü"/>
              <a:tabLst>
                <a:tab pos="450850" algn="l"/>
              </a:tabLst>
              <a:defRPr/>
            </a:pPr>
            <a:endParaRPr lang="es-ES" sz="2000" dirty="0">
              <a:latin typeface="Avenir Book" panose="02000503020000020003" pitchFamily="2" charset="0"/>
            </a:endParaRPr>
          </a:p>
          <a:p>
            <a:pPr indent="-355600" algn="just" eaLnBrk="0" hangingPunct="0">
              <a:buFont typeface="Wingdings" panose="05000000000000000000" pitchFamily="2" charset="2"/>
              <a:buChar char="ü"/>
              <a:tabLst>
                <a:tab pos="450850" algn="l"/>
              </a:tabLst>
              <a:defRPr/>
            </a:pPr>
            <a:r>
              <a:rPr lang="es-ES" sz="2000" dirty="0">
                <a:latin typeface="Avenir Book" panose="02000503020000020003" pitchFamily="2" charset="0"/>
              </a:rPr>
              <a:t>21.82 </a:t>
            </a:r>
            <a:r>
              <a:rPr lang="es-ES" sz="2000" dirty="0" err="1">
                <a:latin typeface="Avenir Book" panose="02000503020000020003" pitchFamily="2" charset="0"/>
              </a:rPr>
              <a:t>UMA´s</a:t>
            </a:r>
            <a:r>
              <a:rPr lang="es-ES" sz="2000" dirty="0">
                <a:latin typeface="Avenir Book" panose="02000503020000020003" pitchFamily="2" charset="0"/>
              </a:rPr>
              <a:t>, equivalente a $2,469.00 por concepto de reinscripción al 6° cuatrimestre a realizar del 28 al 30 de abril de 2025.</a:t>
            </a:r>
          </a:p>
          <a:p>
            <a:pPr indent="-355600" algn="just" eaLnBrk="0" hangingPunct="0">
              <a:buFont typeface="Wingdings" panose="05000000000000000000" pitchFamily="2" charset="2"/>
              <a:buChar char="ü"/>
              <a:tabLst>
                <a:tab pos="450850" algn="l"/>
              </a:tabLst>
              <a:defRPr/>
            </a:pPr>
            <a:endParaRPr lang="es-ES" sz="2000" dirty="0">
              <a:latin typeface="Avenir Book" panose="02000503020000020003" pitchFamily="2" charset="0"/>
            </a:endParaRPr>
          </a:p>
          <a:p>
            <a:pPr indent="-355600" algn="just" eaLnBrk="0" hangingPunct="0">
              <a:buFont typeface="Wingdings" panose="05000000000000000000" pitchFamily="2" charset="2"/>
              <a:buChar char="ü"/>
              <a:tabLst>
                <a:tab pos="450850" algn="l"/>
              </a:tabLst>
              <a:defRPr/>
            </a:pPr>
            <a:r>
              <a:rPr lang="es-ES" sz="2000" dirty="0">
                <a:latin typeface="Avenir Book" panose="02000503020000020003" pitchFamily="2" charset="0"/>
              </a:rPr>
              <a:t>$300.00 aproximadamente por concepto de donación del libro o material de laboratorio </a:t>
            </a:r>
            <a:r>
              <a:rPr lang="es-ES" sz="2000" dirty="0">
                <a:latin typeface="Avenir Black" panose="020B0803020203020204" pitchFamily="34" charset="0"/>
              </a:rPr>
              <a:t>(pendiente por definir).</a:t>
            </a:r>
          </a:p>
          <a:p>
            <a:pPr indent="-355600" algn="just" eaLnBrk="0" hangingPunct="0">
              <a:buFont typeface="Wingdings" panose="05000000000000000000" pitchFamily="2" charset="2"/>
              <a:buChar char="ü"/>
              <a:tabLst>
                <a:tab pos="450850" algn="l"/>
              </a:tabLst>
              <a:defRPr/>
            </a:pPr>
            <a:endParaRPr lang="es-ES" sz="2000" dirty="0">
              <a:latin typeface="Avenir Book" panose="02000503020000020003" pitchFamily="2" charset="0"/>
            </a:endParaRPr>
          </a:p>
          <a:p>
            <a:pPr indent="-355600" algn="just" eaLnBrk="0" hangingPunct="0">
              <a:buFont typeface="Wingdings" panose="05000000000000000000" pitchFamily="2" charset="2"/>
              <a:buChar char="ü"/>
              <a:tabLst>
                <a:tab pos="450850" algn="l"/>
              </a:tabLst>
              <a:defRPr/>
            </a:pPr>
            <a:r>
              <a:rPr lang="es-ES" sz="2000" dirty="0">
                <a:latin typeface="Avenir Book" panose="02000503020000020003" pitchFamily="2" charset="0"/>
              </a:rPr>
              <a:t>19.29 </a:t>
            </a:r>
            <a:r>
              <a:rPr lang="es-ES" sz="2000" dirty="0" err="1">
                <a:latin typeface="Avenir Book" panose="02000503020000020003" pitchFamily="2" charset="0"/>
              </a:rPr>
              <a:t>UMA´s</a:t>
            </a:r>
            <a:r>
              <a:rPr lang="es-ES" sz="2000" dirty="0">
                <a:latin typeface="Avenir Book" panose="02000503020000020003" pitchFamily="2" charset="0"/>
              </a:rPr>
              <a:t> equivalente a $2,182.00 por concepto de trámite de titulación a realizar del 25 de agosto al 30 de septiembre de 2025.</a:t>
            </a:r>
          </a:p>
          <a:p>
            <a:pPr indent="-355600" algn="just" eaLnBrk="0" hangingPunct="0">
              <a:buFont typeface="Wingdings" panose="05000000000000000000" pitchFamily="2" charset="2"/>
              <a:buChar char="ü"/>
              <a:tabLst>
                <a:tab pos="450850" algn="l"/>
              </a:tabLst>
              <a:defRPr/>
            </a:pPr>
            <a:endParaRPr lang="es-ES" sz="2000" dirty="0">
              <a:latin typeface="Avenir Book" panose="02000503020000020003" pitchFamily="2" charset="0"/>
            </a:endParaRPr>
          </a:p>
          <a:p>
            <a:pPr indent="-355600" algn="just" eaLnBrk="0" hangingPunct="0">
              <a:buFont typeface="Wingdings" panose="05000000000000000000" pitchFamily="2" charset="2"/>
              <a:buChar char="ü"/>
              <a:tabLst>
                <a:tab pos="450850" algn="l"/>
              </a:tabLst>
              <a:defRPr/>
            </a:pPr>
            <a:r>
              <a:rPr lang="es-ES" sz="2000" dirty="0">
                <a:latin typeface="Avenir Book" panose="02000503020000020003" pitchFamily="2" charset="0"/>
              </a:rPr>
              <a:t>21.82 </a:t>
            </a:r>
            <a:r>
              <a:rPr lang="es-ES" sz="2000" dirty="0" err="1">
                <a:latin typeface="Avenir Book" panose="02000503020000020003" pitchFamily="2" charset="0"/>
              </a:rPr>
              <a:t>UMA´s</a:t>
            </a:r>
            <a:r>
              <a:rPr lang="es-ES" sz="2000" dirty="0">
                <a:latin typeface="Avenir Book" panose="02000503020000020003" pitchFamily="2" charset="0"/>
              </a:rPr>
              <a:t>, equivalente a $2,469.00 por concepto de reinscripción al 7° cuatrimestre a realizar del 22 al 28 de agosto de 2025.</a:t>
            </a:r>
          </a:p>
          <a:p>
            <a:pPr indent="-355600" algn="just" eaLnBrk="0" hangingPunct="0">
              <a:buFont typeface="Wingdings" panose="05000000000000000000" pitchFamily="2" charset="2"/>
              <a:buChar char="ü"/>
              <a:tabLst>
                <a:tab pos="450850" algn="l"/>
              </a:tabLst>
              <a:defRPr/>
            </a:pPr>
            <a:endParaRPr lang="es-ES" sz="2000" dirty="0">
              <a:latin typeface="Avenir Book" panose="02000503020000020003" pitchFamily="2" charset="0"/>
            </a:endParaRPr>
          </a:p>
          <a:p>
            <a:pPr indent="-355600" algn="just" eaLnBrk="0" hangingPunct="0">
              <a:buFont typeface="Wingdings" panose="05000000000000000000" pitchFamily="2" charset="2"/>
              <a:buChar char="ü"/>
              <a:tabLst>
                <a:tab pos="450850" algn="l"/>
              </a:tabLst>
              <a:defRPr/>
            </a:pPr>
            <a:r>
              <a:rPr lang="es-ES" sz="2000" dirty="0">
                <a:latin typeface="Avenir Book" panose="02000503020000020003" pitchFamily="2" charset="0"/>
              </a:rPr>
              <a:t>$1,900.00 aproximadamente, por concepto de trámite de cédula profesional electrónica de la DGP-CDMX a realizarse en el año 2026.</a:t>
            </a: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76757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0033CC"/>
                </a:solidFill>
                <a:latin typeface="Avenir Black" panose="020B0803020203020204" pitchFamily="34" charset="0"/>
              </a:rPr>
              <a:t>Estimación de gastos</a:t>
            </a:r>
            <a:endParaRPr lang="es-MX" sz="2800" b="0" dirty="0">
              <a:solidFill>
                <a:srgbClr val="0033CC"/>
              </a:solidFill>
              <a:latin typeface="Avenir Black" panose="020B0803020203020204" pitchFamily="34" charset="0"/>
            </a:endParaRPr>
          </a:p>
        </p:txBody>
      </p:sp>
    </p:spTree>
    <p:extLst>
      <p:ext uri="{BB962C8B-B14F-4D97-AF65-F5344CB8AC3E}">
        <p14:creationId xmlns:p14="http://schemas.microsoft.com/office/powerpoint/2010/main" val="79528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667CBE03-37F2-4C51-84FA-2081A757D21B}"/>
              </a:ext>
            </a:extLst>
          </p:cNvPr>
          <p:cNvSpPr txBox="1">
            <a:spLocks/>
          </p:cNvSpPr>
          <p:nvPr/>
        </p:nvSpPr>
        <p:spPr>
          <a:xfrm>
            <a:off x="482257" y="279538"/>
            <a:ext cx="10817113" cy="654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0033CC"/>
                </a:solidFill>
                <a:latin typeface="Avenir Black" panose="020B0803020203020204" pitchFamily="34" charset="0"/>
              </a:rPr>
              <a:t>Puntos Importantes</a:t>
            </a:r>
            <a:endParaRPr lang="en-US" sz="2800" dirty="0">
              <a:solidFill>
                <a:srgbClr val="0033CC"/>
              </a:solidFill>
              <a:latin typeface="Avenir Black" panose="020B0803020203020204" pitchFamily="34" charset="0"/>
            </a:endParaRPr>
          </a:p>
        </p:txBody>
      </p:sp>
      <p:sp>
        <p:nvSpPr>
          <p:cNvPr id="3" name="Marcador de contenido 3">
            <a:extLst>
              <a:ext uri="{FF2B5EF4-FFF2-40B4-BE49-F238E27FC236}">
                <a16:creationId xmlns:a16="http://schemas.microsoft.com/office/drawing/2014/main" id="{5864F6C0-6A8C-407E-95FB-87EE6F12516A}"/>
              </a:ext>
            </a:extLst>
          </p:cNvPr>
          <p:cNvSpPr txBox="1">
            <a:spLocks/>
          </p:cNvSpPr>
          <p:nvPr/>
        </p:nvSpPr>
        <p:spPr>
          <a:xfrm>
            <a:off x="482258" y="1069236"/>
            <a:ext cx="11091433" cy="5365374"/>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368300" algn="just"/>
            <a:r>
              <a:rPr lang="es-ES" sz="2000" dirty="0">
                <a:latin typeface="Avenir Black" panose="020B0803020203020204" pitchFamily="34" charset="0"/>
              </a:rPr>
              <a:t>Evaluación de la estadía: </a:t>
            </a:r>
            <a:r>
              <a:rPr lang="es-ES" sz="2000" dirty="0">
                <a:latin typeface="Avenir Book" panose="02000503020000020003" pitchFamily="2" charset="0"/>
              </a:rPr>
              <a:t>Durante el cuatrimestre de estadía (mayo-agosto 2025), tu desempeño y proyecto serán evaluados en los tres periodos de evaluaciones parciales establecidos en el calendario escolar, considerando los diferentes saberes.</a:t>
            </a:r>
          </a:p>
          <a:p>
            <a:pPr marL="450850" indent="-368300" algn="just"/>
            <a:endParaRPr lang="es-ES" sz="1000" dirty="0">
              <a:latin typeface="Avenir Book" panose="02000503020000020003" pitchFamily="2" charset="0"/>
            </a:endParaRPr>
          </a:p>
          <a:p>
            <a:pPr marL="450850" indent="-368300" algn="just"/>
            <a:r>
              <a:rPr lang="es-ES" sz="2000" dirty="0">
                <a:latin typeface="Avenir Black" panose="020B0803020203020204" pitchFamily="34" charset="0"/>
              </a:rPr>
              <a:t>Reporte de estadía.-</a:t>
            </a:r>
            <a:r>
              <a:rPr lang="es-ES" sz="2000" dirty="0">
                <a:latin typeface="Avenir Book" panose="02000503020000020003" pitchFamily="2" charset="0"/>
              </a:rPr>
              <a:t> Importante considerar en el desarrollo del reporte, la realización de </a:t>
            </a:r>
            <a:r>
              <a:rPr lang="es-ES" sz="2000" dirty="0">
                <a:latin typeface="Avenir Black" panose="020B0803020203020204" pitchFamily="34" charset="0"/>
              </a:rPr>
              <a:t>Citas y Referencias Bibliográficas</a:t>
            </a:r>
            <a:r>
              <a:rPr lang="es-ES" sz="2000" dirty="0">
                <a:latin typeface="Avenir Book" panose="02000503020000020003" pitchFamily="2" charset="0"/>
              </a:rPr>
              <a:t>. Esto de acuerdo a la </a:t>
            </a:r>
            <a:r>
              <a:rPr lang="es-ES" sz="2000" u="sng" dirty="0">
                <a:latin typeface="Avenir Book" panose="02000503020000020003" pitchFamily="2" charset="0"/>
              </a:rPr>
              <a:t>Política Institucional de Administración y Gestión de la Propiedad Intelectual</a:t>
            </a:r>
            <a:r>
              <a:rPr lang="es-ES" sz="2000" dirty="0">
                <a:latin typeface="Avenir Book" panose="02000503020000020003" pitchFamily="2" charset="0"/>
              </a:rPr>
              <a:t>. </a:t>
            </a:r>
          </a:p>
          <a:p>
            <a:pPr marL="82550" indent="0" algn="just">
              <a:buNone/>
            </a:pPr>
            <a:endParaRPr lang="es-ES" sz="1000" dirty="0">
              <a:latin typeface="Avenir Book" panose="02000503020000020003" pitchFamily="2" charset="0"/>
            </a:endParaRPr>
          </a:p>
          <a:p>
            <a:pPr marL="450850" indent="-368300" algn="just"/>
            <a:r>
              <a:rPr lang="es-ES" sz="2000" dirty="0">
                <a:latin typeface="Avenir Black" panose="020B0803020203020204" pitchFamily="34" charset="0"/>
              </a:rPr>
              <a:t>El tamaño del archivo</a:t>
            </a:r>
            <a:r>
              <a:rPr lang="es-ES" sz="2000" dirty="0">
                <a:latin typeface="Avenir Book" panose="02000503020000020003" pitchFamily="2" charset="0"/>
              </a:rPr>
              <a:t> que se suba mediante el portal del alumno del reporte de estadía no deberá rebasar los 3 MB.</a:t>
            </a:r>
          </a:p>
          <a:p>
            <a:pPr marL="82550" indent="0" algn="just">
              <a:buNone/>
            </a:pPr>
            <a:endParaRPr lang="en-US" sz="1000" dirty="0">
              <a:latin typeface="Avenir Book" panose="02000503020000020003" pitchFamily="2" charset="0"/>
            </a:endParaRPr>
          </a:p>
          <a:p>
            <a:pPr marL="450850" indent="-368300" algn="just"/>
            <a:r>
              <a:rPr lang="es-ES" sz="2000" dirty="0">
                <a:latin typeface="Avenir Book" panose="02000503020000020003" pitchFamily="2" charset="0"/>
              </a:rPr>
              <a:t> </a:t>
            </a:r>
            <a:r>
              <a:rPr lang="es-ES" sz="2000" dirty="0">
                <a:latin typeface="Avenir Black" panose="020B0803020203020204" pitchFamily="34" charset="0"/>
              </a:rPr>
              <a:t>Confidencialidad.-</a:t>
            </a:r>
            <a:r>
              <a:rPr lang="es-ES" sz="2000" dirty="0">
                <a:latin typeface="Avenir Book" panose="02000503020000020003" pitchFamily="2" charset="0"/>
              </a:rPr>
              <a:t> Hacer uso correcto de la información de la empresa. </a:t>
            </a:r>
          </a:p>
          <a:p>
            <a:pPr marL="82550" indent="0" algn="just">
              <a:buNone/>
            </a:pPr>
            <a:endParaRPr lang="es-ES" sz="1000" dirty="0">
              <a:latin typeface="Avenir Book" panose="02000503020000020003" pitchFamily="2" charset="0"/>
            </a:endParaRPr>
          </a:p>
          <a:p>
            <a:pPr marL="450850" indent="-368300" algn="just"/>
            <a:r>
              <a:rPr lang="es-ES" sz="2000" dirty="0">
                <a:latin typeface="Avenir Black" panose="020B0803020203020204" pitchFamily="34" charset="0"/>
              </a:rPr>
              <a:t>Fecha límite por parte del alumno: </a:t>
            </a:r>
            <a:r>
              <a:rPr lang="es-ES" sz="2000" dirty="0">
                <a:latin typeface="Avenir Book" panose="02000503020000020003" pitchFamily="2" charset="0"/>
              </a:rPr>
              <a:t>21 de marzo en caso contrario la UT te asignará un espacio a más tardar el 15 de abril 2025.</a:t>
            </a:r>
          </a:p>
          <a:p>
            <a:pPr marL="450850" indent="-368300" algn="just"/>
            <a:endParaRPr lang="es-ES" sz="1000" dirty="0">
              <a:latin typeface="Avenir Book" panose="02000503020000020003" pitchFamily="2" charset="0"/>
            </a:endParaRPr>
          </a:p>
          <a:p>
            <a:pPr marL="450850" indent="-368300" algn="just"/>
            <a:r>
              <a:rPr lang="es-ES" sz="2000" dirty="0">
                <a:latin typeface="Avenir Black" panose="020B0803020203020204" pitchFamily="34" charset="0"/>
              </a:rPr>
              <a:t>Periodo de estadía</a:t>
            </a:r>
            <a:r>
              <a:rPr lang="es-ES" sz="2000" dirty="0">
                <a:latin typeface="Avenir Book" panose="02000503020000020003" pitchFamily="2" charset="0"/>
              </a:rPr>
              <a:t> del 06 de mayo al 22 de agosto de 2025.</a:t>
            </a:r>
            <a:endParaRPr lang="en-US" sz="2000" dirty="0">
              <a:latin typeface="Avenir Book" panose="02000503020000020003" pitchFamily="2" charset="0"/>
            </a:endParaRPr>
          </a:p>
          <a:p>
            <a:pPr marL="0" indent="0" algn="just">
              <a:buNone/>
            </a:pPr>
            <a:endParaRPr lang="en-US" sz="2794" dirty="0">
              <a:solidFill>
                <a:schemeClr val="tx1">
                  <a:lumMod val="50000"/>
                  <a:lumOff val="50000"/>
                </a:schemeClr>
              </a:solidFill>
            </a:endParaRPr>
          </a:p>
        </p:txBody>
      </p:sp>
    </p:spTree>
    <p:extLst>
      <p:ext uri="{BB962C8B-B14F-4D97-AF65-F5344CB8AC3E}">
        <p14:creationId xmlns:p14="http://schemas.microsoft.com/office/powerpoint/2010/main" val="260822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667CBE03-37F2-4C51-84FA-2081A757D21B}"/>
              </a:ext>
            </a:extLst>
          </p:cNvPr>
          <p:cNvSpPr txBox="1">
            <a:spLocks/>
          </p:cNvSpPr>
          <p:nvPr/>
        </p:nvSpPr>
        <p:spPr>
          <a:xfrm>
            <a:off x="482257" y="943730"/>
            <a:ext cx="10817113" cy="454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0033CC"/>
                </a:solidFill>
                <a:latin typeface="Avenir Black" panose="020B0803020203020204" pitchFamily="34" charset="0"/>
              </a:rPr>
              <a:t>Criterios para el desarrollo del proyecto de estadía</a:t>
            </a:r>
            <a:endParaRPr lang="en-US" sz="2800" dirty="0">
              <a:solidFill>
                <a:srgbClr val="0033CC"/>
              </a:solidFill>
              <a:latin typeface="Avenir Black" panose="020B0803020203020204" pitchFamily="34" charset="0"/>
            </a:endParaRPr>
          </a:p>
        </p:txBody>
      </p:sp>
      <p:sp>
        <p:nvSpPr>
          <p:cNvPr id="3" name="Marcador de contenido 3">
            <a:extLst>
              <a:ext uri="{FF2B5EF4-FFF2-40B4-BE49-F238E27FC236}">
                <a16:creationId xmlns:a16="http://schemas.microsoft.com/office/drawing/2014/main" id="{5864F6C0-6A8C-407E-95FB-87EE6F12516A}"/>
              </a:ext>
            </a:extLst>
          </p:cNvPr>
          <p:cNvSpPr txBox="1">
            <a:spLocks/>
          </p:cNvSpPr>
          <p:nvPr/>
        </p:nvSpPr>
        <p:spPr>
          <a:xfrm>
            <a:off x="482258" y="1069236"/>
            <a:ext cx="11091433" cy="5365374"/>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794" dirty="0">
              <a:solidFill>
                <a:schemeClr val="tx1">
                  <a:lumMod val="50000"/>
                  <a:lumOff val="50000"/>
                </a:schemeClr>
              </a:solidFill>
            </a:endParaRPr>
          </a:p>
        </p:txBody>
      </p:sp>
      <p:sp>
        <p:nvSpPr>
          <p:cNvPr id="4" name="Marcador de contenido 3">
            <a:extLst>
              <a:ext uri="{FF2B5EF4-FFF2-40B4-BE49-F238E27FC236}">
                <a16:creationId xmlns:a16="http://schemas.microsoft.com/office/drawing/2014/main" id="{C83A7C22-210D-4C10-8B50-17E0B223C58C}"/>
              </a:ext>
            </a:extLst>
          </p:cNvPr>
          <p:cNvSpPr txBox="1">
            <a:spLocks/>
          </p:cNvSpPr>
          <p:nvPr/>
        </p:nvSpPr>
        <p:spPr>
          <a:xfrm>
            <a:off x="634658" y="1557811"/>
            <a:ext cx="11091433" cy="4432658"/>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368300" algn="just"/>
            <a:r>
              <a:rPr lang="es-ES" sz="2000" dirty="0">
                <a:latin typeface="Avenir Book" panose="02000503020000020003" pitchFamily="2" charset="0"/>
              </a:rPr>
              <a:t>Todos los proyectos de estadía tendrán que estar alineados a los criterios que establece el </a:t>
            </a:r>
            <a:r>
              <a:rPr lang="es-ES" sz="2000" dirty="0">
                <a:latin typeface="Avenir Black" panose="020B0803020203020204" pitchFamily="34" charset="0"/>
              </a:rPr>
              <a:t>Sistema de Evaluación y Acreditación de la Educación Superior (SEAES)</a:t>
            </a:r>
            <a:r>
              <a:rPr lang="es-ES" sz="2000" dirty="0">
                <a:latin typeface="Avenir Book" panose="02000503020000020003" pitchFamily="2" charset="0"/>
              </a:rPr>
              <a:t>, los cuales son:</a:t>
            </a:r>
          </a:p>
          <a:p>
            <a:pPr marL="82550" indent="0" algn="just">
              <a:buNone/>
            </a:pPr>
            <a:endParaRPr lang="es-ES" sz="1000" dirty="0">
              <a:latin typeface="Avenir Book" panose="02000503020000020003" pitchFamily="2" charset="0"/>
            </a:endParaRPr>
          </a:p>
          <a:p>
            <a:pPr marL="996950" lvl="1" indent="-457200" algn="just">
              <a:buFont typeface="+mj-lt"/>
              <a:buAutoNum type="arabicPeriod"/>
            </a:pPr>
            <a:r>
              <a:rPr lang="es-ES" sz="2000" dirty="0">
                <a:latin typeface="Avenir Black" panose="020B0803020203020204" pitchFamily="34" charset="0"/>
              </a:rPr>
              <a:t>Compromiso con la responsabilidad social</a:t>
            </a:r>
          </a:p>
          <a:p>
            <a:pPr marL="996950" lvl="1" indent="-457200" algn="just">
              <a:buFont typeface="+mj-lt"/>
              <a:buAutoNum type="arabicPeriod"/>
            </a:pPr>
            <a:r>
              <a:rPr lang="es-ES" sz="2000" dirty="0">
                <a:latin typeface="Avenir Black" panose="020B0803020203020204" pitchFamily="34" charset="0"/>
              </a:rPr>
              <a:t>Equidad social y de género</a:t>
            </a:r>
          </a:p>
          <a:p>
            <a:pPr marL="996950" lvl="1" indent="-457200" algn="just">
              <a:buFont typeface="+mj-lt"/>
              <a:buAutoNum type="arabicPeriod"/>
            </a:pPr>
            <a:r>
              <a:rPr lang="es-ES" sz="2000" dirty="0">
                <a:latin typeface="Avenir Black" panose="020B0803020203020204" pitchFamily="34" charset="0"/>
              </a:rPr>
              <a:t>Inclusión</a:t>
            </a:r>
          </a:p>
          <a:p>
            <a:pPr marL="996950" lvl="1" indent="-457200" algn="just">
              <a:buFont typeface="+mj-lt"/>
              <a:buAutoNum type="arabicPeriod"/>
            </a:pPr>
            <a:r>
              <a:rPr lang="es-ES" sz="2000" dirty="0">
                <a:latin typeface="Avenir Black" panose="020B0803020203020204" pitchFamily="34" charset="0"/>
              </a:rPr>
              <a:t>Excelencia</a:t>
            </a:r>
          </a:p>
          <a:p>
            <a:pPr marL="996950" lvl="1" indent="-457200" algn="just">
              <a:buFont typeface="+mj-lt"/>
              <a:buAutoNum type="arabicPeriod"/>
            </a:pPr>
            <a:r>
              <a:rPr lang="es-ES" sz="2000" dirty="0">
                <a:latin typeface="Avenir Black" panose="020B0803020203020204" pitchFamily="34" charset="0"/>
              </a:rPr>
              <a:t>Vanguardia</a:t>
            </a:r>
          </a:p>
          <a:p>
            <a:pPr marL="996950" lvl="1" indent="-457200" algn="just">
              <a:buFont typeface="+mj-lt"/>
              <a:buAutoNum type="arabicPeriod"/>
            </a:pPr>
            <a:r>
              <a:rPr lang="es-ES" sz="2000" dirty="0">
                <a:latin typeface="Avenir Black" panose="020B0803020203020204" pitchFamily="34" charset="0"/>
              </a:rPr>
              <a:t>Innovación social</a:t>
            </a:r>
          </a:p>
          <a:p>
            <a:pPr marL="996950" lvl="1" indent="-457200" algn="just">
              <a:buFont typeface="+mj-lt"/>
              <a:buAutoNum type="arabicPeriod"/>
            </a:pPr>
            <a:r>
              <a:rPr lang="es-ES" sz="2000" dirty="0">
                <a:latin typeface="Avenir Black" panose="020B0803020203020204" pitchFamily="34" charset="0"/>
              </a:rPr>
              <a:t>Interculturalidad</a:t>
            </a:r>
          </a:p>
          <a:p>
            <a:pPr marL="539750" lvl="1" indent="0" algn="just">
              <a:buNone/>
            </a:pPr>
            <a:endParaRPr lang="es-ES" sz="1000" dirty="0">
              <a:latin typeface="Avenir Book" panose="02000503020000020003" pitchFamily="2" charset="0"/>
            </a:endParaRPr>
          </a:p>
          <a:p>
            <a:pPr marL="368300" indent="-285750" algn="just"/>
            <a:r>
              <a:rPr lang="es-ES" sz="2000" dirty="0">
                <a:latin typeface="Avenir Book" panose="02000503020000020003" pitchFamily="2" charset="0"/>
              </a:rPr>
              <a:t>En conjunto con tu profesor asesor de estadía definirán a que criterio o criterios se alineará el proyecto y lo deberán manifestar y asentar en los documentos que así se requieran y dentro de la información que se captura en la plataforma de la UT San Juan.</a:t>
            </a:r>
          </a:p>
          <a:p>
            <a:pPr marL="996950" lvl="1" indent="-457200" algn="just">
              <a:buFont typeface="+mj-lt"/>
              <a:buAutoNum type="arabicPeriod"/>
            </a:pPr>
            <a:endParaRPr lang="es-ES" sz="1600" dirty="0">
              <a:latin typeface="Avenir Book" panose="02000503020000020003" pitchFamily="2" charset="0"/>
            </a:endParaRPr>
          </a:p>
          <a:p>
            <a:pPr marL="450850" indent="-368300" algn="just"/>
            <a:endParaRPr lang="es-ES" sz="1000" dirty="0">
              <a:latin typeface="Avenir Book" panose="02000503020000020003" pitchFamily="2" charset="0"/>
            </a:endParaRPr>
          </a:p>
          <a:p>
            <a:pPr marL="0" indent="0" algn="just">
              <a:buNone/>
            </a:pPr>
            <a:endParaRPr lang="en-US" sz="2794" dirty="0">
              <a:solidFill>
                <a:schemeClr val="tx1">
                  <a:lumMod val="50000"/>
                  <a:lumOff val="50000"/>
                </a:schemeClr>
              </a:solidFill>
            </a:endParaRPr>
          </a:p>
        </p:txBody>
      </p:sp>
    </p:spTree>
    <p:extLst>
      <p:ext uri="{BB962C8B-B14F-4D97-AF65-F5344CB8AC3E}">
        <p14:creationId xmlns:p14="http://schemas.microsoft.com/office/powerpoint/2010/main" val="325522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1">
            <a:extLst>
              <a:ext uri="{FF2B5EF4-FFF2-40B4-BE49-F238E27FC236}">
                <a16:creationId xmlns:a16="http://schemas.microsoft.com/office/drawing/2014/main" id="{478F7E84-2E9A-41A4-8C9A-EA6AF3BFF0AD}"/>
              </a:ext>
            </a:extLst>
          </p:cNvPr>
          <p:cNvSpPr txBox="1">
            <a:spLocks/>
          </p:cNvSpPr>
          <p:nvPr/>
        </p:nvSpPr>
        <p:spPr>
          <a:xfrm>
            <a:off x="539827" y="1015308"/>
            <a:ext cx="11193137" cy="365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Avenir Black" panose="020B0803020203020204" pitchFamily="34" charset="0"/>
              </a:rPr>
              <a:t>Ruta en la página web </a:t>
            </a:r>
            <a:r>
              <a:rPr lang="es-ES" u="sng" dirty="0">
                <a:latin typeface="Avenir Black" panose="020B0803020203020204" pitchFamily="34" charset="0"/>
                <a:hlinkClick r:id="rId2"/>
              </a:rPr>
              <a:t>www.utsjr.edu.mx</a:t>
            </a:r>
            <a:r>
              <a:rPr lang="es-ES" dirty="0">
                <a:latin typeface="Avenir Black" panose="020B0803020203020204" pitchFamily="34" charset="0"/>
              </a:rPr>
              <a:t>  para descargar tu guía.</a:t>
            </a:r>
            <a:endParaRPr lang="es-MX" dirty="0">
              <a:latin typeface="Avenir Black" panose="020B0803020203020204" pitchFamily="34" charset="0"/>
            </a:endParaRPr>
          </a:p>
        </p:txBody>
      </p:sp>
      <p:pic>
        <p:nvPicPr>
          <p:cNvPr id="5" name="Imagen 4">
            <a:extLst>
              <a:ext uri="{FF2B5EF4-FFF2-40B4-BE49-F238E27FC236}">
                <a16:creationId xmlns:a16="http://schemas.microsoft.com/office/drawing/2014/main" id="{BC9272FA-E503-40A7-88BE-2C73702509D7}"/>
              </a:ext>
            </a:extLst>
          </p:cNvPr>
          <p:cNvPicPr>
            <a:picLocks noChangeAspect="1"/>
          </p:cNvPicPr>
          <p:nvPr/>
        </p:nvPicPr>
        <p:blipFill rotWithShape="1">
          <a:blip r:embed="rId3"/>
          <a:srcRect t="5319"/>
          <a:stretch/>
        </p:blipFill>
        <p:spPr>
          <a:xfrm>
            <a:off x="995043" y="1559859"/>
            <a:ext cx="10198094" cy="5089372"/>
          </a:xfrm>
          <a:prstGeom prst="rect">
            <a:avLst/>
          </a:prstGeom>
        </p:spPr>
      </p:pic>
      <p:sp>
        <p:nvSpPr>
          <p:cNvPr id="7" name="Flecha derecha 2">
            <a:extLst>
              <a:ext uri="{FF2B5EF4-FFF2-40B4-BE49-F238E27FC236}">
                <a16:creationId xmlns:a16="http://schemas.microsoft.com/office/drawing/2014/main" id="{F7A80C0C-8A3B-4569-80AE-E56010013B7D}"/>
              </a:ext>
            </a:extLst>
          </p:cNvPr>
          <p:cNvSpPr/>
          <p:nvPr/>
        </p:nvSpPr>
        <p:spPr>
          <a:xfrm rot="20084218">
            <a:off x="7223666" y="5439191"/>
            <a:ext cx="1367280" cy="2635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8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667CBE03-37F2-4C51-84FA-2081A757D21B}"/>
              </a:ext>
            </a:extLst>
          </p:cNvPr>
          <p:cNvSpPr txBox="1">
            <a:spLocks/>
          </p:cNvSpPr>
          <p:nvPr/>
        </p:nvSpPr>
        <p:spPr>
          <a:xfrm>
            <a:off x="482258" y="762864"/>
            <a:ext cx="10817113" cy="654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solidFill>
                  <a:srgbClr val="0033CC"/>
                </a:solidFill>
                <a:latin typeface="Avenir Black" panose="020B0803020203020204" pitchFamily="34" charset="0"/>
              </a:rPr>
              <a:t>Consideraciones</a:t>
            </a:r>
            <a:endParaRPr lang="en-US" sz="3600" dirty="0">
              <a:solidFill>
                <a:srgbClr val="0033CC"/>
              </a:solidFill>
              <a:latin typeface="Avenir Black" panose="020B0803020203020204" pitchFamily="34" charset="0"/>
            </a:endParaRPr>
          </a:p>
        </p:txBody>
      </p:sp>
      <p:sp>
        <p:nvSpPr>
          <p:cNvPr id="3" name="Marcador de contenido 3">
            <a:extLst>
              <a:ext uri="{FF2B5EF4-FFF2-40B4-BE49-F238E27FC236}">
                <a16:creationId xmlns:a16="http://schemas.microsoft.com/office/drawing/2014/main" id="{5864F6C0-6A8C-407E-95FB-87EE6F12516A}"/>
              </a:ext>
            </a:extLst>
          </p:cNvPr>
          <p:cNvSpPr txBox="1">
            <a:spLocks/>
          </p:cNvSpPr>
          <p:nvPr/>
        </p:nvSpPr>
        <p:spPr>
          <a:xfrm>
            <a:off x="482258" y="1640543"/>
            <a:ext cx="10817113" cy="4034116"/>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indent="0" algn="just">
              <a:buNone/>
            </a:pPr>
            <a:r>
              <a:rPr lang="es-ES" sz="3600" dirty="0">
                <a:latin typeface="Avenir Book" panose="02000503020000020003" pitchFamily="2" charset="0"/>
              </a:rPr>
              <a:t>Los estudiantes de 5° cuatrimestre que realicen su reinscripción a 6° cuatrimestre (estadías) deberán haber entregado el “</a:t>
            </a:r>
            <a:r>
              <a:rPr lang="es-ES" sz="3600" dirty="0">
                <a:latin typeface="Avenir Black" panose="020B0803020203020204" pitchFamily="34" charset="0"/>
              </a:rPr>
              <a:t>formato para registro del programa</a:t>
            </a:r>
            <a:r>
              <a:rPr lang="es-ES" sz="3600" dirty="0">
                <a:latin typeface="Avenir Book" panose="02000503020000020003" pitchFamily="2" charset="0"/>
              </a:rPr>
              <a:t>” de servicio social, a más tardar el </a:t>
            </a:r>
            <a:r>
              <a:rPr lang="es-ES" sz="3600" dirty="0">
                <a:latin typeface="Avenir Black" panose="020B0803020203020204" pitchFamily="34" charset="0"/>
              </a:rPr>
              <a:t>01 de marzo</a:t>
            </a:r>
            <a:r>
              <a:rPr lang="es-ES" sz="3600" dirty="0">
                <a:latin typeface="Avenir Book" panose="02000503020000020003" pitchFamily="2" charset="0"/>
              </a:rPr>
              <a:t>, en caso de no entregar dicho formato se les generará en el sistema un adeudo por la falta de realización del servicio social y no podrás reinscribirte.</a:t>
            </a:r>
          </a:p>
          <a:p>
            <a:pPr marL="0" indent="0" algn="just">
              <a:buNone/>
            </a:pPr>
            <a:endParaRPr lang="en-US" sz="2794" dirty="0">
              <a:solidFill>
                <a:schemeClr val="tx1">
                  <a:lumMod val="50000"/>
                  <a:lumOff val="50000"/>
                </a:schemeClr>
              </a:solidFill>
            </a:endParaRPr>
          </a:p>
        </p:txBody>
      </p:sp>
    </p:spTree>
    <p:extLst>
      <p:ext uri="{BB962C8B-B14F-4D97-AF65-F5344CB8AC3E}">
        <p14:creationId xmlns:p14="http://schemas.microsoft.com/office/powerpoint/2010/main" val="293304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667CBE03-37F2-4C51-84FA-2081A757D21B}"/>
              </a:ext>
            </a:extLst>
          </p:cNvPr>
          <p:cNvSpPr txBox="1">
            <a:spLocks/>
          </p:cNvSpPr>
          <p:nvPr/>
        </p:nvSpPr>
        <p:spPr>
          <a:xfrm>
            <a:off x="482258" y="762864"/>
            <a:ext cx="10817113" cy="654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0033CC"/>
                </a:solidFill>
                <a:latin typeface="Avenir Black" panose="020B0803020203020204" pitchFamily="34" charset="0"/>
              </a:rPr>
              <a:t>Evaluación de egreso</a:t>
            </a:r>
            <a:endParaRPr lang="en-US" sz="2800" dirty="0">
              <a:solidFill>
                <a:srgbClr val="0033CC"/>
              </a:solidFill>
              <a:latin typeface="Avenir Black" panose="020B0803020203020204" pitchFamily="34" charset="0"/>
            </a:endParaRPr>
          </a:p>
        </p:txBody>
      </p:sp>
      <p:sp>
        <p:nvSpPr>
          <p:cNvPr id="3" name="Marcador de contenido 3">
            <a:extLst>
              <a:ext uri="{FF2B5EF4-FFF2-40B4-BE49-F238E27FC236}">
                <a16:creationId xmlns:a16="http://schemas.microsoft.com/office/drawing/2014/main" id="{5864F6C0-6A8C-407E-95FB-87EE6F12516A}"/>
              </a:ext>
            </a:extLst>
          </p:cNvPr>
          <p:cNvSpPr txBox="1">
            <a:spLocks/>
          </p:cNvSpPr>
          <p:nvPr/>
        </p:nvSpPr>
        <p:spPr>
          <a:xfrm>
            <a:off x="482258" y="1371602"/>
            <a:ext cx="10817113" cy="4477869"/>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5450" indent="-342900" algn="just"/>
            <a:r>
              <a:rPr lang="es-ES" sz="2400" dirty="0">
                <a:latin typeface="Avenir Book" panose="02000503020000020003" pitchFamily="2" charset="0"/>
              </a:rPr>
              <a:t>Los estudiantes de 5° cuatrimestre deberán atender la programación correspondiente de evaluación de egreso que le informe el docente tutor (fechas programas del 18 al 21 de marzo 2025).</a:t>
            </a:r>
          </a:p>
          <a:p>
            <a:pPr marL="425450" indent="-342900" algn="just"/>
            <a:r>
              <a:rPr lang="es-ES" sz="2400" dirty="0">
                <a:latin typeface="Avenir Book" panose="02000503020000020003" pitchFamily="2" charset="0"/>
              </a:rPr>
              <a:t>Es necesario aprobar con promedio de satisfactorio (SA) la evaluación de egreso que realizarás previo al inicio del cuatrimestre de estadía.</a:t>
            </a:r>
          </a:p>
          <a:p>
            <a:pPr marL="425450" indent="-342900" algn="just"/>
            <a:r>
              <a:rPr lang="es-ES" sz="2400" dirty="0">
                <a:latin typeface="Avenir Book" panose="02000503020000020003" pitchFamily="2" charset="0"/>
              </a:rPr>
              <a:t>Caso contrario tendrás una oportunidad adicional para acreditar la evaluación de egreso.</a:t>
            </a:r>
          </a:p>
          <a:p>
            <a:pPr marL="425450" indent="-342900" algn="just"/>
            <a:r>
              <a:rPr lang="es-ES" sz="2400" dirty="0">
                <a:latin typeface="Avenir Book" panose="02000503020000020003" pitchFamily="2" charset="0"/>
              </a:rPr>
              <a:t>El docente tutor elaborará acta de reunión donde informa la fecha establecida (17 de mayo), así como el laboratorio establecido para la reprogramación de su evaluación de egreso, la fecha corresponde al periodo que comprende el cuatrimestre de estadía, la hora programada es a las 17:00 horas, para el inicio de la evaluación.</a:t>
            </a:r>
          </a:p>
          <a:p>
            <a:pPr marL="0" indent="0" algn="just">
              <a:buNone/>
            </a:pPr>
            <a:endParaRPr lang="en-US" sz="2794" dirty="0">
              <a:solidFill>
                <a:schemeClr val="tx1">
                  <a:lumMod val="50000"/>
                  <a:lumOff val="50000"/>
                </a:schemeClr>
              </a:solidFill>
            </a:endParaRPr>
          </a:p>
        </p:txBody>
      </p:sp>
    </p:spTree>
    <p:extLst>
      <p:ext uri="{BB962C8B-B14F-4D97-AF65-F5344CB8AC3E}">
        <p14:creationId xmlns:p14="http://schemas.microsoft.com/office/powerpoint/2010/main" val="163868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517358" y="1487239"/>
            <a:ext cx="10816389" cy="1267994"/>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sz="6000" dirty="0">
                <a:solidFill>
                  <a:schemeClr val="tx1"/>
                </a:solidFill>
                <a:latin typeface="Avenir Black" panose="020B0803020203020204" pitchFamily="34" charset="0"/>
              </a:rPr>
              <a:t>Gracias.</a:t>
            </a:r>
          </a:p>
        </p:txBody>
      </p:sp>
      <p:sp>
        <p:nvSpPr>
          <p:cNvPr id="4" name="Google Shape;15;p1"/>
          <p:cNvSpPr txBox="1">
            <a:spLocks/>
          </p:cNvSpPr>
          <p:nvPr/>
        </p:nvSpPr>
        <p:spPr>
          <a:xfrm>
            <a:off x="517357" y="5218498"/>
            <a:ext cx="10708105" cy="552592"/>
          </a:xfrm>
          <a:prstGeom prst="rect">
            <a:avLst/>
          </a:prstGeom>
          <a:noFill/>
          <a:ln>
            <a:noFill/>
          </a:ln>
        </p:spPr>
        <p:txBody>
          <a:bodyPr spcFirstLastPara="1" vert="horz" wrap="square" lIns="91223" tIns="45599" rIns="91223" bIns="45599"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199C7F"/>
              </a:buClr>
              <a:buSzPts val="3600"/>
            </a:pPr>
            <a:r>
              <a:rPr lang="es-419" sz="3600" dirty="0">
                <a:latin typeface="Avenir Black" panose="020B0803020203020204" pitchFamily="34" charset="0"/>
              </a:rPr>
              <a:t>Departamento de Servicios Escolares.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305" y="2310499"/>
            <a:ext cx="2057399" cy="2000588"/>
          </a:xfrm>
          <a:prstGeom prst="rect">
            <a:avLst/>
          </a:prstGeom>
        </p:spPr>
      </p:pic>
    </p:spTree>
    <p:extLst>
      <p:ext uri="{BB962C8B-B14F-4D97-AF65-F5344CB8AC3E}">
        <p14:creationId xmlns:p14="http://schemas.microsoft.com/office/powerpoint/2010/main" val="67922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183609-79D5-45DC-8CA7-5FA47255FE78}"/>
              </a:ext>
            </a:extLst>
          </p:cNvPr>
          <p:cNvPicPr>
            <a:picLocks noChangeAspect="1"/>
          </p:cNvPicPr>
          <p:nvPr/>
        </p:nvPicPr>
        <p:blipFill rotWithShape="1">
          <a:blip r:embed="rId2"/>
          <a:srcRect t="6572"/>
          <a:stretch/>
        </p:blipFill>
        <p:spPr>
          <a:xfrm>
            <a:off x="394494" y="1020547"/>
            <a:ext cx="11430000" cy="5628683"/>
          </a:xfrm>
          <a:prstGeom prst="rect">
            <a:avLst/>
          </a:prstGeom>
        </p:spPr>
      </p:pic>
      <p:sp>
        <p:nvSpPr>
          <p:cNvPr id="7" name="Flecha abajo 3">
            <a:extLst>
              <a:ext uri="{FF2B5EF4-FFF2-40B4-BE49-F238E27FC236}">
                <a16:creationId xmlns:a16="http://schemas.microsoft.com/office/drawing/2014/main" id="{C58EBC2A-5CC3-4ACD-9A63-435E9653C480}"/>
              </a:ext>
            </a:extLst>
          </p:cNvPr>
          <p:cNvSpPr/>
          <p:nvPr/>
        </p:nvSpPr>
        <p:spPr>
          <a:xfrm>
            <a:off x="3073765" y="2390490"/>
            <a:ext cx="612283" cy="56541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lecha abajo 2">
            <a:extLst>
              <a:ext uri="{FF2B5EF4-FFF2-40B4-BE49-F238E27FC236}">
                <a16:creationId xmlns:a16="http://schemas.microsoft.com/office/drawing/2014/main" id="{82923445-EDBA-48A0-AC51-774081270DED}"/>
              </a:ext>
            </a:extLst>
          </p:cNvPr>
          <p:cNvSpPr/>
          <p:nvPr/>
        </p:nvSpPr>
        <p:spPr>
          <a:xfrm rot="16200000">
            <a:off x="2354850" y="5580855"/>
            <a:ext cx="471183" cy="734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003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8C0E783-1215-462C-BFC7-25D9CC4F8D3F}"/>
              </a:ext>
            </a:extLst>
          </p:cNvPr>
          <p:cNvSpPr>
            <a:spLocks noChangeArrowheads="1"/>
          </p:cNvSpPr>
          <p:nvPr/>
        </p:nvSpPr>
        <p:spPr bwMode="auto">
          <a:xfrm>
            <a:off x="524435" y="1695002"/>
            <a:ext cx="11130965" cy="3374539"/>
          </a:xfrm>
          <a:prstGeom prst="rect">
            <a:avLst/>
          </a:prstGeom>
          <a:noFill/>
          <a:ln w="57150" cmpd="thickThin">
            <a:noFill/>
            <a:miter lim="800000"/>
            <a:headEnd/>
            <a:tailEnd/>
          </a:ln>
        </p:spPr>
        <p:txBody>
          <a:bodyPr lIns="144000" rIns="144000"/>
          <a:lstStyle/>
          <a:p>
            <a:pPr algn="just">
              <a:spcBef>
                <a:spcPct val="20000"/>
              </a:spcBef>
              <a:defRPr/>
            </a:pPr>
            <a:r>
              <a:rPr lang="es-ES_tradnl" sz="2000" dirty="0">
                <a:latin typeface="Avenir Book" panose="02000503020000020003" pitchFamily="2" charset="0"/>
              </a:rPr>
              <a:t>Los documentos que se requieren para tu trámite de emisión de título y cédula profesional electrónica, son los siguientes: </a:t>
            </a:r>
          </a:p>
          <a:p>
            <a:pPr algn="just">
              <a:spcBef>
                <a:spcPct val="20000"/>
              </a:spcBef>
              <a:defRPr/>
            </a:pPr>
            <a:endParaRPr lang="es-ES_tradnl" sz="2000" dirty="0">
              <a:latin typeface="Avenir Book" panose="02000503020000020003" pitchFamily="2" charset="0"/>
            </a:endParaRPr>
          </a:p>
          <a:p>
            <a:pPr marL="914400" lvl="1" indent="-457200" algn="just">
              <a:spcBef>
                <a:spcPct val="20000"/>
              </a:spcBef>
              <a:buFont typeface="+mj-lt"/>
              <a:buAutoNum type="arabicParenR"/>
              <a:defRPr/>
            </a:pPr>
            <a:r>
              <a:rPr lang="es-ES_tradnl" sz="2000" dirty="0">
                <a:latin typeface="Avenir Black" panose="020B0803020203020204" pitchFamily="34" charset="0"/>
              </a:rPr>
              <a:t>Acta de nacimiento.</a:t>
            </a:r>
          </a:p>
          <a:p>
            <a:pPr marL="914400" lvl="1" indent="-457200" algn="just">
              <a:spcBef>
                <a:spcPct val="20000"/>
              </a:spcBef>
              <a:buFont typeface="+mj-lt"/>
              <a:buAutoNum type="arabicParenR"/>
              <a:defRPr/>
            </a:pPr>
            <a:r>
              <a:rPr lang="es-ES_tradnl" sz="2000" dirty="0">
                <a:latin typeface="Avenir Black" panose="020B0803020203020204" pitchFamily="34" charset="0"/>
              </a:rPr>
              <a:t>Certificado de bachillerato o preparatoria (legalizado).</a:t>
            </a:r>
          </a:p>
          <a:p>
            <a:pPr marL="914400" lvl="1" indent="-457200" algn="just">
              <a:spcBef>
                <a:spcPct val="20000"/>
              </a:spcBef>
              <a:buFont typeface="+mj-lt"/>
              <a:buAutoNum type="arabicParenR"/>
              <a:defRPr/>
            </a:pPr>
            <a:r>
              <a:rPr lang="es-ES_tradnl" sz="2000" dirty="0">
                <a:latin typeface="Avenir Black" panose="020B0803020203020204" pitchFamily="34" charset="0"/>
              </a:rPr>
              <a:t>CURP (verificar en la página web de la RENAPO que tu CURP este correcta) </a:t>
            </a:r>
          </a:p>
          <a:p>
            <a:pPr algn="just">
              <a:spcBef>
                <a:spcPct val="20000"/>
              </a:spcBef>
              <a:defRPr/>
            </a:pPr>
            <a:endParaRPr lang="es-ES_tradnl" sz="2000" dirty="0">
              <a:latin typeface="Avenir Book" panose="02000503020000020003" pitchFamily="2" charset="0"/>
            </a:endParaRPr>
          </a:p>
          <a:p>
            <a:pPr algn="just">
              <a:spcBef>
                <a:spcPct val="20000"/>
              </a:spcBef>
              <a:defRPr/>
            </a:pPr>
            <a:r>
              <a:rPr lang="es-ES_tradnl" sz="2000" dirty="0">
                <a:latin typeface="Avenir Black" panose="020B0803020203020204" pitchFamily="34" charset="0"/>
              </a:rPr>
              <a:t>Nota:</a:t>
            </a:r>
            <a:r>
              <a:rPr lang="es-ES_tradnl" sz="2000" dirty="0">
                <a:latin typeface="Avenir Book" panose="02000503020000020003" pitchFamily="2" charset="0"/>
              </a:rPr>
              <a:t> Revisar que los documentos se encuentren en tu portal de alumno(a) de forma digital, legible y completa.</a:t>
            </a:r>
          </a:p>
        </p:txBody>
      </p:sp>
      <p:sp>
        <p:nvSpPr>
          <p:cNvPr id="6"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094401"/>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
        <p:nvSpPr>
          <p:cNvPr id="7"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documentación</a:t>
            </a:r>
            <a:endParaRPr lang="es-MX" sz="2800" dirty="0">
              <a:solidFill>
                <a:srgbClr val="0033CC"/>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276256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06EAA54-1197-459A-84C6-A002823D7BCA}"/>
              </a:ext>
            </a:extLst>
          </p:cNvPr>
          <p:cNvSpPr>
            <a:spLocks noChangeArrowheads="1"/>
          </p:cNvSpPr>
          <p:nvPr/>
        </p:nvSpPr>
        <p:spPr bwMode="auto">
          <a:xfrm>
            <a:off x="362859" y="888193"/>
            <a:ext cx="11480800" cy="5437729"/>
          </a:xfrm>
          <a:prstGeom prst="rect">
            <a:avLst/>
          </a:prstGeom>
          <a:noFill/>
          <a:ln w="57150" cmpd="thickThin">
            <a:noFill/>
            <a:miter lim="800000"/>
            <a:headEnd/>
            <a:tailEnd/>
          </a:ln>
        </p:spPr>
        <p:txBody>
          <a:bodyPr lIns="144000" rIns="144000"/>
          <a:lstStyle/>
          <a:p>
            <a:pPr marL="457200" indent="-457200" algn="just">
              <a:spcBef>
                <a:spcPct val="20000"/>
              </a:spcBef>
              <a:buFont typeface="Wingdings" panose="05000000000000000000" pitchFamily="2" charset="2"/>
              <a:buChar char="ü"/>
              <a:defRPr/>
            </a:pPr>
            <a:r>
              <a:rPr lang="es-ES_tradnl" sz="1600" dirty="0">
                <a:latin typeface="Avenir Black" panose="020B0803020203020204" pitchFamily="34" charset="0"/>
              </a:rPr>
              <a:t>5 fotografías tamaño Infantil, </a:t>
            </a:r>
            <a:r>
              <a:rPr lang="es-ES_tradnl" sz="1600" dirty="0">
                <a:latin typeface="Avenir Book" panose="02000503020000020003" pitchFamily="2" charset="0"/>
              </a:rPr>
              <a:t>de frente, blanco y negro, fondo blanco, con retoque, papel mate, con adherible, </a:t>
            </a:r>
            <a:r>
              <a:rPr lang="es-ES_tradnl" sz="1600" dirty="0">
                <a:latin typeface="Avenir Black" panose="020B0803020203020204" pitchFamily="34" charset="0"/>
              </a:rPr>
              <a:t>NO INSTANTÁNEAS</a:t>
            </a:r>
            <a:r>
              <a:rPr lang="es-ES_tradnl" sz="1600" dirty="0">
                <a:latin typeface="Avenir Book" panose="02000503020000020003" pitchFamily="2" charset="0"/>
              </a:rPr>
              <a:t> y recientes, las cuales se utilizarán para los documentos oficiales que emite la UT San Juan.</a:t>
            </a:r>
          </a:p>
          <a:p>
            <a:pPr marL="457200" indent="-457200" algn="just">
              <a:spcBef>
                <a:spcPct val="20000"/>
              </a:spcBef>
              <a:buFont typeface="Wingdings" panose="05000000000000000000" pitchFamily="2" charset="2"/>
              <a:buChar char="ü"/>
              <a:defRPr/>
            </a:pPr>
            <a:endParaRPr lang="es-ES_tradnl" sz="8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2 fotografías tamaño título </a:t>
            </a:r>
            <a:r>
              <a:rPr lang="es-ES_tradnl" sz="1600" dirty="0">
                <a:latin typeface="Avenir Book" panose="02000503020000020003" pitchFamily="2" charset="0"/>
              </a:rPr>
              <a:t>con las mismas características de las tamaño infantil, las cuales se utilizarán para tu título profesional.</a:t>
            </a:r>
          </a:p>
          <a:p>
            <a:pPr marL="457200" indent="-457200" algn="just" eaLnBrk="0" hangingPunct="0">
              <a:spcBef>
                <a:spcPct val="20000"/>
              </a:spcBef>
              <a:buFont typeface="Wingdings" panose="05000000000000000000" pitchFamily="2" charset="2"/>
              <a:buChar char="ü"/>
              <a:defRPr/>
            </a:pPr>
            <a:endParaRPr lang="es-ES_tradnl" sz="8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1 Folder tamaño carta color beige, </a:t>
            </a:r>
            <a:r>
              <a:rPr lang="es-ES_tradnl" sz="1600" dirty="0">
                <a:latin typeface="Avenir Book" panose="02000503020000020003" pitchFamily="2" charset="0"/>
              </a:rPr>
              <a:t>sin nombre ni etiquetas.</a:t>
            </a:r>
          </a:p>
          <a:p>
            <a:pPr algn="just" eaLnBrk="0" hangingPunct="0">
              <a:spcBef>
                <a:spcPct val="20000"/>
              </a:spcBef>
              <a:defRPr/>
            </a:pPr>
            <a:endParaRPr lang="es-ES_tradnl" sz="1000" dirty="0">
              <a:latin typeface="Avenir Book" panose="02000503020000020003" pitchFamily="2" charset="0"/>
            </a:endParaRPr>
          </a:p>
          <a:p>
            <a:pPr algn="ctr" eaLnBrk="0" hangingPunct="0">
              <a:spcBef>
                <a:spcPct val="20000"/>
              </a:spcBef>
              <a:defRPr/>
            </a:pPr>
            <a:r>
              <a:rPr lang="es-ES" sz="1600" dirty="0">
                <a:latin typeface="Arial Black" panose="020B0A04020102020204" pitchFamily="34" charset="0"/>
              </a:rPr>
              <a:t>CALENDARIO PARA ENTREGA DE FOTOGRAFÍAS Y EMISIÓN DE FIRMAS AUTÓGRAFAS</a:t>
            </a:r>
          </a:p>
          <a:p>
            <a:pPr algn="ctr" eaLnBrk="0" hangingPunct="0">
              <a:spcBef>
                <a:spcPct val="20000"/>
              </a:spcBef>
              <a:defRPr/>
            </a:pPr>
            <a:endParaRPr lang="es-ES_tradnl" sz="1600" dirty="0">
              <a:latin typeface="Avenir Book" panose="02000503020000020003" pitchFamily="2" charset="0"/>
            </a:endParaRPr>
          </a:p>
          <a:p>
            <a:pPr algn="ctr"/>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endParaRPr lang="es-ES" altLang="es-ES" sz="1600" dirty="0">
              <a:latin typeface="Avenir Black" panose="020B0803020203020204" pitchFamily="34" charset="0"/>
            </a:endParaRPr>
          </a:p>
          <a:p>
            <a:pPr algn="just"/>
            <a:r>
              <a:rPr lang="es-ES" altLang="es-ES" sz="1600" dirty="0">
                <a:latin typeface="Avenir Black" panose="020B0803020203020204" pitchFamily="34" charset="0"/>
              </a:rPr>
              <a:t>NOTA: </a:t>
            </a:r>
            <a:r>
              <a:rPr lang="es-ES" altLang="es-ES" sz="1600" dirty="0">
                <a:latin typeface="Avenir Book" panose="02000503020000020003" pitchFamily="2" charset="0"/>
              </a:rPr>
              <a:t>Deberás respetar el día y horario establecido de acuerdo a tu carrera y grupo y </a:t>
            </a:r>
            <a:r>
              <a:rPr lang="es-ES" altLang="es-ES" sz="1600" dirty="0">
                <a:latin typeface="Avenir Black" panose="020B0803020203020204" pitchFamily="34" charset="0"/>
              </a:rPr>
              <a:t>PORTAR CREDENCIAL DIGITAL DE ESTUDIANTE.</a:t>
            </a:r>
          </a:p>
          <a:p>
            <a:pPr algn="ctr"/>
            <a:endParaRPr lang="es-ES_tradnl" sz="1600" dirty="0">
              <a:latin typeface="Avenir Book" panose="02000503020000020003" pitchFamily="2" charset="0"/>
            </a:endParaRPr>
          </a:p>
        </p:txBody>
      </p:sp>
      <p:sp>
        <p:nvSpPr>
          <p:cNvPr id="8" name="Título 1">
            <a:extLst>
              <a:ext uri="{FF2B5EF4-FFF2-40B4-BE49-F238E27FC236}">
                <a16:creationId xmlns:a16="http://schemas.microsoft.com/office/drawing/2014/main" id="{31402AFD-A969-489A-B7A3-CAB2FFC65F4B}"/>
              </a:ext>
            </a:extLst>
          </p:cNvPr>
          <p:cNvSpPr txBox="1">
            <a:spLocks/>
          </p:cNvSpPr>
          <p:nvPr/>
        </p:nvSpPr>
        <p:spPr>
          <a:xfrm>
            <a:off x="524436" y="132285"/>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fotografías y folder</a:t>
            </a:r>
            <a:endParaRPr lang="es-MX" sz="2800" dirty="0">
              <a:solidFill>
                <a:srgbClr val="0033CC"/>
              </a:solidFill>
              <a:latin typeface="Avenir Black" panose="020B0803020203020204" pitchFamily="34" charset="0"/>
              <a:ea typeface="+mn-ea"/>
              <a:cs typeface="+mn-cs"/>
            </a:endParaRPr>
          </a:p>
        </p:txBody>
      </p:sp>
      <p:sp>
        <p:nvSpPr>
          <p:cNvPr id="9"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379710"/>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graphicFrame>
        <p:nvGraphicFramePr>
          <p:cNvPr id="2" name="Tabla 1">
            <a:extLst>
              <a:ext uri="{FF2B5EF4-FFF2-40B4-BE49-F238E27FC236}">
                <a16:creationId xmlns:a16="http://schemas.microsoft.com/office/drawing/2014/main" id="{1B63F9F9-8EFB-4C2E-BE92-8493DCA1C4F2}"/>
              </a:ext>
            </a:extLst>
          </p:cNvPr>
          <p:cNvGraphicFramePr>
            <a:graphicFrameLocks noGrp="1"/>
          </p:cNvGraphicFramePr>
          <p:nvPr>
            <p:extLst>
              <p:ext uri="{D42A27DB-BD31-4B8C-83A1-F6EECF244321}">
                <p14:modId xmlns:p14="http://schemas.microsoft.com/office/powerpoint/2010/main" val="4079707851"/>
              </p:ext>
            </p:extLst>
          </p:nvPr>
        </p:nvGraphicFramePr>
        <p:xfrm>
          <a:off x="2541221" y="3130687"/>
          <a:ext cx="7269813" cy="2438400"/>
        </p:xfrm>
        <a:graphic>
          <a:graphicData uri="http://schemas.openxmlformats.org/drawingml/2006/table">
            <a:tbl>
              <a:tblPr firstRow="1" bandRow="1">
                <a:tableStyleId>{5C22544A-7EE6-4342-B048-85BDC9FD1C3A}</a:tableStyleId>
              </a:tblPr>
              <a:tblGrid>
                <a:gridCol w="752793">
                  <a:extLst>
                    <a:ext uri="{9D8B030D-6E8A-4147-A177-3AD203B41FA5}">
                      <a16:colId xmlns:a16="http://schemas.microsoft.com/office/drawing/2014/main" val="1231822500"/>
                    </a:ext>
                  </a:extLst>
                </a:gridCol>
                <a:gridCol w="1086170">
                  <a:extLst>
                    <a:ext uri="{9D8B030D-6E8A-4147-A177-3AD203B41FA5}">
                      <a16:colId xmlns:a16="http://schemas.microsoft.com/office/drawing/2014/main" val="3618843278"/>
                    </a:ext>
                  </a:extLst>
                </a:gridCol>
                <a:gridCol w="1086170">
                  <a:extLst>
                    <a:ext uri="{9D8B030D-6E8A-4147-A177-3AD203B41FA5}">
                      <a16:colId xmlns:a16="http://schemas.microsoft.com/office/drawing/2014/main" val="3791052016"/>
                    </a:ext>
                  </a:extLst>
                </a:gridCol>
                <a:gridCol w="1086170">
                  <a:extLst>
                    <a:ext uri="{9D8B030D-6E8A-4147-A177-3AD203B41FA5}">
                      <a16:colId xmlns:a16="http://schemas.microsoft.com/office/drawing/2014/main" val="2536566418"/>
                    </a:ext>
                  </a:extLst>
                </a:gridCol>
                <a:gridCol w="1086170">
                  <a:extLst>
                    <a:ext uri="{9D8B030D-6E8A-4147-A177-3AD203B41FA5}">
                      <a16:colId xmlns:a16="http://schemas.microsoft.com/office/drawing/2014/main" val="2586305808"/>
                    </a:ext>
                  </a:extLst>
                </a:gridCol>
                <a:gridCol w="1086170">
                  <a:extLst>
                    <a:ext uri="{9D8B030D-6E8A-4147-A177-3AD203B41FA5}">
                      <a16:colId xmlns:a16="http://schemas.microsoft.com/office/drawing/2014/main" val="1382902200"/>
                    </a:ext>
                  </a:extLst>
                </a:gridCol>
                <a:gridCol w="1086170">
                  <a:extLst>
                    <a:ext uri="{9D8B030D-6E8A-4147-A177-3AD203B41FA5}">
                      <a16:colId xmlns:a16="http://schemas.microsoft.com/office/drawing/2014/main" val="1278065379"/>
                    </a:ext>
                  </a:extLst>
                </a:gridCol>
              </a:tblGrid>
              <a:tr h="208953">
                <a:tc>
                  <a:txBody>
                    <a:bodyPr/>
                    <a:lstStyle/>
                    <a:p>
                      <a:pPr algn="ctr"/>
                      <a:r>
                        <a:rPr lang="es-MX" sz="1000" dirty="0">
                          <a:latin typeface="Avenir Book" panose="02000503020000020003" pitchFamily="2" charset="0"/>
                        </a:rPr>
                        <a:t>HORA</a:t>
                      </a:r>
                    </a:p>
                  </a:txBody>
                  <a:tcPr/>
                </a:tc>
                <a:tc>
                  <a:txBody>
                    <a:bodyPr/>
                    <a:lstStyle/>
                    <a:p>
                      <a:pPr algn="ctr"/>
                      <a:r>
                        <a:rPr lang="es-MX" sz="1000" dirty="0">
                          <a:latin typeface="Avenir Book" panose="02000503020000020003" pitchFamily="2" charset="0"/>
                        </a:rPr>
                        <a:t>24-marzo</a:t>
                      </a:r>
                    </a:p>
                  </a:txBody>
                  <a:tcPr/>
                </a:tc>
                <a:tc>
                  <a:txBody>
                    <a:bodyPr/>
                    <a:lstStyle/>
                    <a:p>
                      <a:pPr algn="ctr"/>
                      <a:r>
                        <a:rPr lang="es-MX" sz="1000" dirty="0">
                          <a:latin typeface="Avenir Book" panose="02000503020000020003" pitchFamily="2" charset="0"/>
                        </a:rPr>
                        <a:t>25-marzo</a:t>
                      </a:r>
                    </a:p>
                  </a:txBody>
                  <a:tcPr/>
                </a:tc>
                <a:tc>
                  <a:txBody>
                    <a:bodyPr/>
                    <a:lstStyle/>
                    <a:p>
                      <a:endParaRPr lang="es-MX" sz="1000" dirty="0">
                        <a:latin typeface="Avenir Book" panose="02000503020000020003" pitchFamily="2" charset="0"/>
                      </a:endParaRPr>
                    </a:p>
                  </a:txBody>
                  <a:tcPr>
                    <a:noFill/>
                  </a:tcPr>
                </a:tc>
                <a:tc>
                  <a:txBody>
                    <a:bodyPr/>
                    <a:lstStyle/>
                    <a:p>
                      <a:pPr algn="ctr"/>
                      <a:r>
                        <a:rPr lang="es-MX" sz="1000" dirty="0">
                          <a:latin typeface="Avenir Book" panose="02000503020000020003" pitchFamily="2" charset="0"/>
                        </a:rPr>
                        <a:t>HORA</a:t>
                      </a:r>
                    </a:p>
                  </a:txBody>
                  <a:tcPr/>
                </a:tc>
                <a:tc>
                  <a:txBody>
                    <a:bodyPr/>
                    <a:lstStyle/>
                    <a:p>
                      <a:pPr algn="ctr"/>
                      <a:r>
                        <a:rPr lang="es-MX" sz="1000" dirty="0">
                          <a:latin typeface="Avenir Book" panose="02000503020000020003" pitchFamily="2" charset="0"/>
                        </a:rPr>
                        <a:t>24-marzo</a:t>
                      </a:r>
                    </a:p>
                  </a:txBody>
                  <a:tcPr/>
                </a:tc>
                <a:tc>
                  <a:txBody>
                    <a:bodyPr/>
                    <a:lstStyle/>
                    <a:p>
                      <a:pPr algn="ctr"/>
                      <a:r>
                        <a:rPr lang="es-MX" sz="1000" dirty="0">
                          <a:latin typeface="Avenir Book" panose="02000503020000020003" pitchFamily="2" charset="0"/>
                        </a:rPr>
                        <a:t>25-marzo</a:t>
                      </a:r>
                    </a:p>
                  </a:txBody>
                  <a:tcPr/>
                </a:tc>
                <a:extLst>
                  <a:ext uri="{0D108BD9-81ED-4DB2-BD59-A6C34878D82A}">
                    <a16:rowId xmlns:a16="http://schemas.microsoft.com/office/drawing/2014/main" val="3521995463"/>
                  </a:ext>
                </a:extLst>
              </a:tr>
              <a:tr h="479362">
                <a:tc>
                  <a:txBody>
                    <a:bodyPr/>
                    <a:lstStyle/>
                    <a:p>
                      <a:pPr algn="ctr"/>
                      <a:r>
                        <a:rPr lang="es-MX" sz="1000" dirty="0">
                          <a:latin typeface="Avenir Book" panose="02000503020000020003" pitchFamily="2" charset="0"/>
                        </a:rPr>
                        <a:t>9:00 am</a:t>
                      </a:r>
                    </a:p>
                  </a:txBody>
                  <a:tcPr anchor="ctr"/>
                </a:tc>
                <a:tc>
                  <a:txBody>
                    <a:bodyPr/>
                    <a:lstStyle/>
                    <a:p>
                      <a:pPr algn="ctr"/>
                      <a:r>
                        <a:rPr lang="es-MX" sz="1000" dirty="0">
                          <a:latin typeface="Avenir Book" panose="02000503020000020003" pitchFamily="2" charset="0"/>
                        </a:rPr>
                        <a:t>DN01SM-23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DN02SM-23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DN03SM-23</a:t>
                      </a:r>
                    </a:p>
                  </a:txBody>
                  <a:tcPr/>
                </a:tc>
                <a:tc>
                  <a:txBody>
                    <a:bodyPr/>
                    <a:lstStyle/>
                    <a:p>
                      <a:pPr algn="ctr"/>
                      <a:r>
                        <a:rPr lang="es-MX" sz="1000" dirty="0">
                          <a:latin typeface="Avenir Book" panose="02000503020000020003" pitchFamily="2" charset="0"/>
                        </a:rPr>
                        <a:t>QI02SM-23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PIS01SM-23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PIS02SM-23</a:t>
                      </a:r>
                    </a:p>
                  </a:txBody>
                  <a:tcPr/>
                </a:tc>
                <a:tc>
                  <a:txBody>
                    <a:bodyPr/>
                    <a:lstStyle/>
                    <a:p>
                      <a:endParaRPr lang="es-MX" sz="1000" dirty="0">
                        <a:latin typeface="Avenir Book" panose="02000503020000020003" pitchFamily="2" charset="0"/>
                      </a:endParaRPr>
                    </a:p>
                  </a:txBody>
                  <a:tcPr>
                    <a:noFill/>
                  </a:tcPr>
                </a:tc>
                <a:tc>
                  <a:txBody>
                    <a:bodyPr/>
                    <a:lstStyle/>
                    <a:p>
                      <a:pPr algn="ctr"/>
                      <a:r>
                        <a:rPr lang="es-MX" sz="1000" dirty="0">
                          <a:latin typeface="Avenir Book" panose="02000503020000020003" pitchFamily="2" charset="0"/>
                        </a:rPr>
                        <a:t>2:00 pm</a:t>
                      </a:r>
                    </a:p>
                  </a:txBody>
                  <a:tcPr anchor="ctr"/>
                </a:tc>
                <a:tc>
                  <a:txBody>
                    <a:bodyPr/>
                    <a:lstStyle/>
                    <a:p>
                      <a:pPr algn="ctr"/>
                      <a:r>
                        <a:rPr lang="es-MX" sz="1000" dirty="0">
                          <a:latin typeface="Avenir Book" panose="02000503020000020003" pitchFamily="2" charset="0"/>
                        </a:rPr>
                        <a:t>MI01SV-23</a:t>
                      </a:r>
                    </a:p>
                    <a:p>
                      <a:pPr algn="ctr"/>
                      <a:r>
                        <a:rPr lang="es-MX" sz="1000" dirty="0">
                          <a:latin typeface="Avenir Book" panose="02000503020000020003" pitchFamily="2" charset="0"/>
                        </a:rPr>
                        <a:t>MI02SV-23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QF01SV-23</a:t>
                      </a:r>
                    </a:p>
                    <a:p>
                      <a:pPr algn="ctr"/>
                      <a:r>
                        <a:rPr lang="es-MX" sz="1000" dirty="0">
                          <a:latin typeface="Avenir Book" panose="02000503020000020003" pitchFamily="2" charset="0"/>
                        </a:rPr>
                        <a:t>QF02SV-23</a:t>
                      </a:r>
                    </a:p>
                    <a:p>
                      <a:pPr algn="ctr"/>
                      <a:r>
                        <a:rPr lang="es-MX" sz="1000" dirty="0">
                          <a:latin typeface="Avenir Book" panose="02000503020000020003" pitchFamily="2" charset="0"/>
                        </a:rPr>
                        <a:t>QF03SV-23</a:t>
                      </a:r>
                    </a:p>
                  </a:txBody>
                  <a:tcPr/>
                </a:tc>
                <a:extLst>
                  <a:ext uri="{0D108BD9-81ED-4DB2-BD59-A6C34878D82A}">
                    <a16:rowId xmlns:a16="http://schemas.microsoft.com/office/drawing/2014/main" val="1145234791"/>
                  </a:ext>
                </a:extLst>
              </a:tr>
              <a:tr h="479362">
                <a:tc>
                  <a:txBody>
                    <a:bodyPr/>
                    <a:lstStyle/>
                    <a:p>
                      <a:pPr algn="ctr"/>
                      <a:r>
                        <a:rPr lang="es-MX" sz="1000" dirty="0">
                          <a:latin typeface="Avenir Book" panose="02000503020000020003" pitchFamily="2" charset="0"/>
                        </a:rPr>
                        <a:t>10:00 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DN04SM-23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DN05SM-23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DN06SM-23</a:t>
                      </a:r>
                    </a:p>
                  </a:txBody>
                  <a:tcPr/>
                </a:tc>
                <a:tc>
                  <a:txBody>
                    <a:bodyPr/>
                    <a:lstStyle/>
                    <a:p>
                      <a:pPr algn="ctr"/>
                      <a:r>
                        <a:rPr lang="es-MX" sz="1000" dirty="0">
                          <a:latin typeface="Avenir Book" panose="02000503020000020003" pitchFamily="2" charset="0"/>
                        </a:rPr>
                        <a:t>TI01SM-23</a:t>
                      </a:r>
                    </a:p>
                    <a:p>
                      <a:pPr algn="ctr"/>
                      <a:r>
                        <a:rPr lang="es-MX" sz="1000" dirty="0">
                          <a:latin typeface="Avenir Book" panose="02000503020000020003" pitchFamily="2" charset="0"/>
                        </a:rPr>
                        <a:t>TI02SM-23</a:t>
                      </a:r>
                    </a:p>
                    <a:p>
                      <a:pPr algn="ctr"/>
                      <a:r>
                        <a:rPr lang="es-MX" sz="1000" dirty="0">
                          <a:latin typeface="Avenir Book" panose="02000503020000020003" pitchFamily="2" charset="0"/>
                        </a:rPr>
                        <a:t>TI03SM-23</a:t>
                      </a:r>
                    </a:p>
                  </a:txBody>
                  <a:tcPr/>
                </a:tc>
                <a:tc>
                  <a:txBody>
                    <a:bodyPr/>
                    <a:lstStyle/>
                    <a:p>
                      <a:endParaRPr lang="es-MX" sz="1000" dirty="0">
                        <a:latin typeface="Avenir Book" panose="02000503020000020003" pitchFamily="2" charset="0"/>
                      </a:endParaRPr>
                    </a:p>
                  </a:txBody>
                  <a:tcPr>
                    <a:noFill/>
                  </a:tcPr>
                </a:tc>
                <a:tc>
                  <a:txBody>
                    <a:bodyPr/>
                    <a:lstStyle/>
                    <a:p>
                      <a:pPr algn="ctr"/>
                      <a:r>
                        <a:rPr lang="es-MX" sz="1000" dirty="0">
                          <a:latin typeface="Avenir Book" panose="02000503020000020003" pitchFamily="2" charset="0"/>
                        </a:rPr>
                        <a:t>3:00 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CON01SV-23</a:t>
                      </a:r>
                    </a:p>
                    <a:p>
                      <a:pPr algn="ctr"/>
                      <a:r>
                        <a:rPr lang="es-MX" sz="1000" dirty="0">
                          <a:latin typeface="Avenir Book" panose="02000503020000020003" pitchFamily="2" charset="0"/>
                        </a:rPr>
                        <a:t>CON02SV-23</a:t>
                      </a:r>
                    </a:p>
                    <a:p>
                      <a:pPr algn="ctr"/>
                      <a:r>
                        <a:rPr lang="es-MX" sz="1000" dirty="0">
                          <a:latin typeface="Avenir Book" panose="02000503020000020003" pitchFamily="2" charset="0"/>
                        </a:rPr>
                        <a:t>CON03SV-23</a:t>
                      </a:r>
                    </a:p>
                  </a:txBody>
                  <a:tcPr/>
                </a:tc>
                <a:tc>
                  <a:txBody>
                    <a:bodyPr/>
                    <a:lstStyle/>
                    <a:p>
                      <a:pPr algn="ctr"/>
                      <a:endParaRPr lang="es-MX" sz="1000" dirty="0">
                        <a:latin typeface="Avenir Book" panose="02000503020000020003" pitchFamily="2" charset="0"/>
                      </a:endParaRPr>
                    </a:p>
                  </a:txBody>
                  <a:tcPr/>
                </a:tc>
                <a:extLst>
                  <a:ext uri="{0D108BD9-81ED-4DB2-BD59-A6C34878D82A}">
                    <a16:rowId xmlns:a16="http://schemas.microsoft.com/office/drawing/2014/main" val="4192047819"/>
                  </a:ext>
                </a:extLst>
              </a:tr>
              <a:tr h="479362">
                <a:tc>
                  <a:txBody>
                    <a:bodyPr/>
                    <a:lstStyle/>
                    <a:p>
                      <a:pPr algn="ctr"/>
                      <a:r>
                        <a:rPr lang="es-MX" sz="1000" dirty="0">
                          <a:latin typeface="Avenir Book" panose="02000503020000020003" pitchFamily="2" charset="0"/>
                        </a:rPr>
                        <a:t>11:00 am</a:t>
                      </a:r>
                    </a:p>
                  </a:txBody>
                  <a:tcPr anchor="ctr"/>
                </a:tc>
                <a:tc>
                  <a:txBody>
                    <a:bodyPr/>
                    <a:lstStyle/>
                    <a:p>
                      <a:pPr algn="ctr"/>
                      <a:r>
                        <a:rPr lang="es-MX" sz="1000" dirty="0">
                          <a:latin typeface="Avenir Book" panose="02000503020000020003" pitchFamily="2" charset="0"/>
                        </a:rPr>
                        <a:t>MA01SM-23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MA02SM-23</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MA03SM-23</a:t>
                      </a:r>
                    </a:p>
                  </a:txBody>
                  <a:tcPr/>
                </a:tc>
                <a:tc>
                  <a:txBody>
                    <a:bodyPr/>
                    <a:lstStyle/>
                    <a:p>
                      <a:pPr algn="ctr"/>
                      <a:r>
                        <a:rPr lang="es-MX" sz="1000" dirty="0">
                          <a:latin typeface="Avenir Book" panose="02000503020000020003" pitchFamily="2" charset="0"/>
                        </a:rPr>
                        <a:t>ER01SM-23</a:t>
                      </a:r>
                    </a:p>
                    <a:p>
                      <a:pPr algn="ctr"/>
                      <a:r>
                        <a:rPr lang="es-MX" sz="1000" dirty="0">
                          <a:latin typeface="Avenir Book" panose="02000503020000020003" pitchFamily="2" charset="0"/>
                        </a:rPr>
                        <a:t>PIP01SM-23</a:t>
                      </a:r>
                    </a:p>
                  </a:txBody>
                  <a:tcPr/>
                </a:tc>
                <a:tc>
                  <a:txBody>
                    <a:bodyPr/>
                    <a:lstStyle/>
                    <a:p>
                      <a:endParaRPr lang="es-MX" sz="1000" dirty="0">
                        <a:latin typeface="Avenir Book" panose="02000503020000020003" pitchFamily="2" charset="0"/>
                      </a:endParaRPr>
                    </a:p>
                  </a:txBody>
                  <a:tcPr>
                    <a:noFill/>
                  </a:tcPr>
                </a:tc>
                <a:tc>
                  <a:txBody>
                    <a:bodyPr/>
                    <a:lstStyle/>
                    <a:p>
                      <a:endParaRPr lang="es-MX" sz="1000" dirty="0">
                        <a:latin typeface="Avenir Book" panose="02000503020000020003" pitchFamily="2" charset="0"/>
                      </a:endParaRPr>
                    </a:p>
                  </a:txBody>
                  <a:tcPr>
                    <a:noFill/>
                  </a:tcPr>
                </a:tc>
                <a:tc>
                  <a:txBody>
                    <a:bodyPr/>
                    <a:lstStyle/>
                    <a:p>
                      <a:endParaRPr lang="es-MX" sz="1000" dirty="0">
                        <a:latin typeface="Avenir Book" panose="02000503020000020003" pitchFamily="2" charset="0"/>
                      </a:endParaRPr>
                    </a:p>
                  </a:txBody>
                  <a:tcPr>
                    <a:noFill/>
                  </a:tcPr>
                </a:tc>
                <a:tc>
                  <a:txBody>
                    <a:bodyPr/>
                    <a:lstStyle/>
                    <a:p>
                      <a:endParaRPr lang="es-MX" sz="1000" dirty="0">
                        <a:latin typeface="Avenir Book" panose="02000503020000020003" pitchFamily="2" charset="0"/>
                      </a:endParaRPr>
                    </a:p>
                  </a:txBody>
                  <a:tcPr>
                    <a:noFill/>
                  </a:tcPr>
                </a:tc>
                <a:extLst>
                  <a:ext uri="{0D108BD9-81ED-4DB2-BD59-A6C34878D82A}">
                    <a16:rowId xmlns:a16="http://schemas.microsoft.com/office/drawing/2014/main" val="519416832"/>
                  </a:ext>
                </a:extLst>
              </a:tr>
              <a:tr h="479362">
                <a:tc>
                  <a:txBody>
                    <a:bodyPr/>
                    <a:lstStyle/>
                    <a:p>
                      <a:pPr algn="ctr"/>
                      <a:r>
                        <a:rPr lang="es-MX" sz="1000" dirty="0">
                          <a:latin typeface="Avenir Book" panose="02000503020000020003" pitchFamily="2" charset="0"/>
                        </a:rPr>
                        <a:t>12:00 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venir Book" panose="02000503020000020003" pitchFamily="2" charset="0"/>
                        </a:rPr>
                        <a:t>MA04SM-23</a:t>
                      </a:r>
                    </a:p>
                    <a:p>
                      <a:pPr algn="ctr"/>
                      <a:r>
                        <a:rPr lang="es-MX" sz="1000" dirty="0">
                          <a:latin typeface="Avenir Book" panose="02000503020000020003" pitchFamily="2" charset="0"/>
                        </a:rPr>
                        <a:t>PIM01SM-23</a:t>
                      </a:r>
                    </a:p>
                    <a:p>
                      <a:pPr algn="ctr"/>
                      <a:r>
                        <a:rPr lang="es-MX" sz="1000" dirty="0">
                          <a:latin typeface="Avenir Book" panose="02000503020000020003" pitchFamily="2" charset="0"/>
                        </a:rPr>
                        <a:t>QI01SM-23</a:t>
                      </a:r>
                    </a:p>
                  </a:txBody>
                  <a:tcPr/>
                </a:tc>
                <a:tc>
                  <a:txBody>
                    <a:bodyPr/>
                    <a:lstStyle/>
                    <a:p>
                      <a:pPr algn="ctr"/>
                      <a:endParaRPr lang="es-MX" sz="1000" dirty="0">
                        <a:latin typeface="Avenir Book" panose="02000503020000020003" pitchFamily="2" charset="0"/>
                      </a:endParaRPr>
                    </a:p>
                  </a:txBody>
                  <a:tcPr/>
                </a:tc>
                <a:tc>
                  <a:txBody>
                    <a:bodyPr/>
                    <a:lstStyle/>
                    <a:p>
                      <a:endParaRPr lang="es-MX" sz="1000" dirty="0">
                        <a:latin typeface="Avenir Book" panose="02000503020000020003" pitchFamily="2" charset="0"/>
                      </a:endParaRPr>
                    </a:p>
                  </a:txBody>
                  <a:tcPr>
                    <a:noFill/>
                  </a:tcPr>
                </a:tc>
                <a:tc>
                  <a:txBody>
                    <a:bodyPr/>
                    <a:lstStyle/>
                    <a:p>
                      <a:endParaRPr lang="es-MX" sz="1000" dirty="0">
                        <a:latin typeface="Avenir Book" panose="02000503020000020003" pitchFamily="2" charset="0"/>
                      </a:endParaRPr>
                    </a:p>
                  </a:txBody>
                  <a:tcPr>
                    <a:noFill/>
                  </a:tcPr>
                </a:tc>
                <a:tc>
                  <a:txBody>
                    <a:bodyPr/>
                    <a:lstStyle/>
                    <a:p>
                      <a:endParaRPr lang="es-MX" sz="1000" dirty="0">
                        <a:latin typeface="Avenir Book" panose="02000503020000020003" pitchFamily="2" charset="0"/>
                      </a:endParaRPr>
                    </a:p>
                  </a:txBody>
                  <a:tcPr>
                    <a:noFill/>
                  </a:tcPr>
                </a:tc>
                <a:tc>
                  <a:txBody>
                    <a:bodyPr/>
                    <a:lstStyle/>
                    <a:p>
                      <a:endParaRPr lang="es-MX" sz="1000" dirty="0">
                        <a:latin typeface="Avenir Book" panose="02000503020000020003" pitchFamily="2" charset="0"/>
                      </a:endParaRPr>
                    </a:p>
                  </a:txBody>
                  <a:tcPr>
                    <a:noFill/>
                  </a:tcPr>
                </a:tc>
                <a:extLst>
                  <a:ext uri="{0D108BD9-81ED-4DB2-BD59-A6C34878D82A}">
                    <a16:rowId xmlns:a16="http://schemas.microsoft.com/office/drawing/2014/main" val="898478457"/>
                  </a:ext>
                </a:extLst>
              </a:tr>
            </a:tbl>
          </a:graphicData>
        </a:graphic>
      </p:graphicFrame>
    </p:spTree>
    <p:extLst>
      <p:ext uri="{BB962C8B-B14F-4D97-AF65-F5344CB8AC3E}">
        <p14:creationId xmlns:p14="http://schemas.microsoft.com/office/powerpoint/2010/main" val="337982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06EAA54-1197-459A-84C6-A002823D7BCA}"/>
              </a:ext>
            </a:extLst>
          </p:cNvPr>
          <p:cNvSpPr>
            <a:spLocks noChangeArrowheads="1"/>
          </p:cNvSpPr>
          <p:nvPr/>
        </p:nvSpPr>
        <p:spPr bwMode="auto">
          <a:xfrm>
            <a:off x="362859" y="941981"/>
            <a:ext cx="11480800" cy="5215683"/>
          </a:xfrm>
          <a:prstGeom prst="rect">
            <a:avLst/>
          </a:prstGeom>
          <a:noFill/>
          <a:ln w="57150" cmpd="thickThin">
            <a:noFill/>
            <a:miter lim="800000"/>
            <a:headEnd/>
            <a:tailEnd/>
          </a:ln>
        </p:spPr>
        <p:txBody>
          <a:bodyPr lIns="144000" rIns="144000"/>
          <a:lstStyle/>
          <a:p>
            <a:pPr algn="ctr"/>
            <a:endParaRPr lang="es-ES_tradnl" sz="1600" dirty="0">
              <a:latin typeface="Avenir Book" panose="02000503020000020003" pitchFamily="2" charset="0"/>
            </a:endParaRPr>
          </a:p>
        </p:txBody>
      </p:sp>
      <p:sp>
        <p:nvSpPr>
          <p:cNvPr id="8" name="Título 1">
            <a:extLst>
              <a:ext uri="{FF2B5EF4-FFF2-40B4-BE49-F238E27FC236}">
                <a16:creationId xmlns:a16="http://schemas.microsoft.com/office/drawing/2014/main" id="{31402AFD-A969-489A-B7A3-CAB2FFC65F4B}"/>
              </a:ext>
            </a:extLst>
          </p:cNvPr>
          <p:cNvSpPr txBox="1">
            <a:spLocks/>
          </p:cNvSpPr>
          <p:nvPr/>
        </p:nvSpPr>
        <p:spPr>
          <a:xfrm>
            <a:off x="524436" y="132285"/>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fotografías</a:t>
            </a:r>
            <a:endParaRPr lang="es-MX" sz="2800" dirty="0">
              <a:solidFill>
                <a:srgbClr val="0033CC"/>
              </a:solidFill>
              <a:latin typeface="Avenir Black" panose="020B0803020203020204" pitchFamily="34" charset="0"/>
              <a:ea typeface="+mn-ea"/>
              <a:cs typeface="+mn-cs"/>
            </a:endParaRPr>
          </a:p>
        </p:txBody>
      </p:sp>
      <p:sp>
        <p:nvSpPr>
          <p:cNvPr id="9"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379710"/>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
        <p:nvSpPr>
          <p:cNvPr id="6" name="CuadroTexto 5">
            <a:extLst>
              <a:ext uri="{FF2B5EF4-FFF2-40B4-BE49-F238E27FC236}">
                <a16:creationId xmlns:a16="http://schemas.microsoft.com/office/drawing/2014/main" id="{AB5C4523-AAD2-499B-9743-0E0C86FA5717}"/>
              </a:ext>
            </a:extLst>
          </p:cNvPr>
          <p:cNvSpPr txBox="1"/>
          <p:nvPr/>
        </p:nvSpPr>
        <p:spPr>
          <a:xfrm>
            <a:off x="645459" y="913088"/>
            <a:ext cx="11009941" cy="2185214"/>
          </a:xfrm>
          <a:prstGeom prst="rect">
            <a:avLst/>
          </a:prstGeom>
          <a:noFill/>
        </p:spPr>
        <p:txBody>
          <a:bodyPr wrap="square">
            <a:spAutoFit/>
          </a:bodyPr>
          <a:lstStyle/>
          <a:p>
            <a:pPr algn="just"/>
            <a:r>
              <a:rPr lang="es-MX" sz="2000" dirty="0">
                <a:latin typeface="Avenir Black" panose="020B0803020203020204" pitchFamily="34" charset="0"/>
              </a:rPr>
              <a:t>Hombres:</a:t>
            </a:r>
            <a:r>
              <a:rPr lang="es-MX" sz="2000" dirty="0">
                <a:latin typeface="Avenir Book" panose="02000503020000020003" pitchFamily="2" charset="0"/>
              </a:rPr>
              <a:t> Cabello corto (sin patillas), bien rasurados, con camisa blanca o de color claro sin estampados, corbata obscura y saco negro, sin aretes ni piercings.</a:t>
            </a:r>
          </a:p>
          <a:p>
            <a:pPr algn="just"/>
            <a:endParaRPr lang="es-MX" sz="2000" dirty="0">
              <a:latin typeface="Avenir Book" panose="02000503020000020003" pitchFamily="2" charset="0"/>
            </a:endParaRPr>
          </a:p>
          <a:p>
            <a:pPr algn="just"/>
            <a:r>
              <a:rPr lang="es-MX" sz="2000" dirty="0">
                <a:latin typeface="Avenir Black" panose="020B0803020203020204" pitchFamily="34" charset="0"/>
              </a:rPr>
              <a:t>Mujeres:</a:t>
            </a:r>
            <a:r>
              <a:rPr lang="es-MX" sz="2000" dirty="0">
                <a:latin typeface="Avenir Book" panose="02000503020000020003" pitchFamily="2" charset="0"/>
              </a:rPr>
              <a:t> Maquillaje discreto, aretes pequeños, frente y orejas descubiertas, con blusa blanca </a:t>
            </a:r>
            <a:r>
              <a:rPr lang="es-MX" sz="2000" dirty="0" err="1">
                <a:latin typeface="Avenir Book" panose="02000503020000020003" pitchFamily="2" charset="0"/>
              </a:rPr>
              <a:t>ó</a:t>
            </a:r>
            <a:r>
              <a:rPr lang="es-MX" sz="2000" dirty="0">
                <a:latin typeface="Avenir Book" panose="02000503020000020003" pitchFamily="2" charset="0"/>
              </a:rPr>
              <a:t> clara sin estampados, saco sastre en color negro</a:t>
            </a:r>
            <a:r>
              <a:rPr lang="es-MX" dirty="0">
                <a:latin typeface="Avenir Book" panose="02000503020000020003" pitchFamily="2" charset="0"/>
              </a:rPr>
              <a:t>.</a:t>
            </a:r>
          </a:p>
          <a:p>
            <a:endParaRPr lang="es-MX" dirty="0">
              <a:latin typeface="Avenir Book" panose="02000503020000020003" pitchFamily="2" charset="0"/>
            </a:endParaRPr>
          </a:p>
          <a:p>
            <a:pPr algn="ctr"/>
            <a:r>
              <a:rPr lang="es-ES" dirty="0">
                <a:latin typeface="Avenir Black" panose="020B0803020203020204" pitchFamily="34" charset="0"/>
              </a:rPr>
              <a:t>A continuación se muestra un ejemplo de la vestimenta y del arreglo:</a:t>
            </a:r>
          </a:p>
        </p:txBody>
      </p:sp>
      <p:pic>
        <p:nvPicPr>
          <p:cNvPr id="4" name="Imagen 3">
            <a:extLst>
              <a:ext uri="{FF2B5EF4-FFF2-40B4-BE49-F238E27FC236}">
                <a16:creationId xmlns:a16="http://schemas.microsoft.com/office/drawing/2014/main" id="{D0A21FF6-1215-4E86-8473-107D04A6E443}"/>
              </a:ext>
            </a:extLst>
          </p:cNvPr>
          <p:cNvPicPr>
            <a:picLocks noChangeAspect="1"/>
          </p:cNvPicPr>
          <p:nvPr/>
        </p:nvPicPr>
        <p:blipFill>
          <a:blip r:embed="rId2"/>
          <a:stretch>
            <a:fillRect/>
          </a:stretch>
        </p:blipFill>
        <p:spPr>
          <a:xfrm>
            <a:off x="947769" y="3012112"/>
            <a:ext cx="4713443" cy="3135552"/>
          </a:xfrm>
          <a:prstGeom prst="rect">
            <a:avLst/>
          </a:prstGeom>
        </p:spPr>
      </p:pic>
      <p:pic>
        <p:nvPicPr>
          <p:cNvPr id="10" name="Imagen 9">
            <a:extLst>
              <a:ext uri="{FF2B5EF4-FFF2-40B4-BE49-F238E27FC236}">
                <a16:creationId xmlns:a16="http://schemas.microsoft.com/office/drawing/2014/main" id="{847FF583-C7BC-46B4-914C-71D51B3D81E4}"/>
              </a:ext>
            </a:extLst>
          </p:cNvPr>
          <p:cNvPicPr>
            <a:picLocks noChangeAspect="1"/>
          </p:cNvPicPr>
          <p:nvPr/>
        </p:nvPicPr>
        <p:blipFill>
          <a:blip r:embed="rId3"/>
          <a:stretch>
            <a:fillRect/>
          </a:stretch>
        </p:blipFill>
        <p:spPr>
          <a:xfrm>
            <a:off x="5916532" y="3017620"/>
            <a:ext cx="4642345" cy="3088255"/>
          </a:xfrm>
          <a:prstGeom prst="rect">
            <a:avLst/>
          </a:prstGeom>
        </p:spPr>
      </p:pic>
    </p:spTree>
    <p:extLst>
      <p:ext uri="{BB962C8B-B14F-4D97-AF65-F5344CB8AC3E}">
        <p14:creationId xmlns:p14="http://schemas.microsoft.com/office/powerpoint/2010/main" val="62541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148FC02-46AF-49B7-BDDF-A6FE2270887D}"/>
              </a:ext>
            </a:extLst>
          </p:cNvPr>
          <p:cNvSpPr>
            <a:spLocks noChangeArrowheads="1"/>
          </p:cNvSpPr>
          <p:nvPr/>
        </p:nvSpPr>
        <p:spPr bwMode="auto">
          <a:xfrm>
            <a:off x="524437" y="1502481"/>
            <a:ext cx="11130964" cy="4547608"/>
          </a:xfrm>
          <a:prstGeom prst="rect">
            <a:avLst/>
          </a:prstGeom>
          <a:noFill/>
          <a:ln w="57150" cmpd="thickThin">
            <a:noFill/>
            <a:miter lim="800000"/>
            <a:headEnd/>
            <a:tailEnd/>
          </a:ln>
        </p:spPr>
        <p:txBody>
          <a:bodyPr lIns="144000" rIns="144000"/>
          <a:lstStyle/>
          <a:p>
            <a:pPr indent="-457200" algn="just" eaLnBrk="0" hangingPunct="0">
              <a:spcBef>
                <a:spcPct val="20000"/>
              </a:spcBef>
              <a:defRPr/>
            </a:pPr>
            <a:r>
              <a:rPr lang="es-ES" sz="1750" dirty="0">
                <a:latin typeface="Avenir Black" panose="020B0803020203020204" pitchFamily="34" charset="0"/>
              </a:rPr>
              <a:t>NOTA 1: Foto Estudio Esparza </a:t>
            </a:r>
            <a:r>
              <a:rPr lang="es-ES" sz="1750" dirty="0">
                <a:latin typeface="Avenir Book" panose="02000503020000020003" pitchFamily="2" charset="0"/>
              </a:rPr>
              <a:t>ofrecerá a todos los estudiantes un paquete que incluye 4 fotografías tamaño título y 6 tamaño infantil, por un precio de $450.00, los jefes de grupo </a:t>
            </a:r>
            <a:r>
              <a:rPr lang="es-ES_tradnl" dirty="0">
                <a:latin typeface="Avenir Book" panose="02000503020000020003" pitchFamily="2" charset="0"/>
              </a:rPr>
              <a:t>podrán</a:t>
            </a:r>
            <a:r>
              <a:rPr lang="es-ES" sz="1750" dirty="0">
                <a:latin typeface="Avenir Book" panose="02000503020000020003" pitchFamily="2" charset="0"/>
              </a:rPr>
              <a:t> concertar citas para fotografías grupales </a:t>
            </a:r>
            <a:r>
              <a:rPr lang="es-ES_tradnl" dirty="0">
                <a:latin typeface="Avenir Book" panose="02000503020000020003" pitchFamily="2" charset="0"/>
              </a:rPr>
              <a:t>fuera del horario de clases</a:t>
            </a:r>
            <a:r>
              <a:rPr lang="es-ES" sz="1750" dirty="0">
                <a:latin typeface="Avenir Book" panose="02000503020000020003" pitchFamily="2" charset="0"/>
              </a:rPr>
              <a:t> con José Ramón Navarrete al teléfono 4272898065 o acudir al estudio en la Calle 5 de Mayo No. 1A, Col. Centro, San Juan del Río, </a:t>
            </a:r>
            <a:r>
              <a:rPr lang="es-ES" sz="1750" dirty="0" err="1">
                <a:latin typeface="Avenir Book" panose="02000503020000020003" pitchFamily="2" charset="0"/>
              </a:rPr>
              <a:t>Qro</a:t>
            </a:r>
            <a:r>
              <a:rPr lang="es-ES" sz="1750" dirty="0">
                <a:latin typeface="Avenir Book" panose="02000503020000020003" pitchFamily="2" charset="0"/>
              </a:rPr>
              <a:t>.</a:t>
            </a:r>
          </a:p>
          <a:p>
            <a:pPr indent="-457200" algn="just" eaLnBrk="0" hangingPunct="0">
              <a:spcBef>
                <a:spcPct val="20000"/>
              </a:spcBef>
              <a:defRPr/>
            </a:pPr>
            <a:endParaRPr lang="es-ES" sz="1750" dirty="0">
              <a:latin typeface="Avenir Book" panose="02000503020000020003" pitchFamily="2" charset="0"/>
            </a:endParaRPr>
          </a:p>
          <a:p>
            <a:pPr indent="-457200" algn="just" eaLnBrk="0" hangingPunct="0">
              <a:spcBef>
                <a:spcPct val="20000"/>
              </a:spcBef>
              <a:defRPr/>
            </a:pPr>
            <a:r>
              <a:rPr lang="es-ES" sz="1750" dirty="0">
                <a:latin typeface="Avenir Black" panose="020B0803020203020204" pitchFamily="34" charset="0"/>
              </a:rPr>
              <a:t>NOTA 2:</a:t>
            </a:r>
            <a:r>
              <a:rPr lang="es-ES" sz="1750" dirty="0">
                <a:latin typeface="Avenir Book" panose="02000503020000020003" pitchFamily="2" charset="0"/>
              </a:rPr>
              <a:t> Cada estudiante deberá revisar y separar sus fotografías, escribir su nombre completo por la parte de atrás, sin maltratarlas ni mancharlas y colocarlas en su respectivos sobres, acudir personalmente al Departamento de Servicios Escolares para realizar la entrega, conforme al calendario establecido. </a:t>
            </a:r>
          </a:p>
          <a:p>
            <a:pPr indent="-457200" algn="just" eaLnBrk="0" hangingPunct="0">
              <a:spcBef>
                <a:spcPct val="20000"/>
              </a:spcBef>
              <a:defRPr/>
            </a:pPr>
            <a:endParaRPr lang="es-ES" sz="1750" dirty="0">
              <a:latin typeface="Avenir Book" panose="02000503020000020003" pitchFamily="2" charset="0"/>
            </a:endParaRPr>
          </a:p>
          <a:p>
            <a:pPr indent="-457200" algn="just" eaLnBrk="0" hangingPunct="0">
              <a:spcBef>
                <a:spcPct val="20000"/>
              </a:spcBef>
              <a:defRPr/>
            </a:pPr>
            <a:r>
              <a:rPr lang="es-ES" sz="1750" dirty="0">
                <a:latin typeface="Avenir Black" panose="020B0803020203020204" pitchFamily="34" charset="0"/>
              </a:rPr>
              <a:t>NOTA 3:</a:t>
            </a:r>
            <a:r>
              <a:rPr lang="es-ES" sz="1750" dirty="0">
                <a:latin typeface="Avenir Book" panose="02000503020000020003" pitchFamily="2" charset="0"/>
              </a:rPr>
              <a:t> </a:t>
            </a:r>
            <a:r>
              <a:rPr lang="es-ES_tradnl" sz="1750" dirty="0">
                <a:latin typeface="Avenir Book" panose="02000503020000020003" pitchFamily="2" charset="0"/>
              </a:rPr>
              <a:t>El día de la entrega de fotografías, deberás disponer de tiempo, pues se tomará tu firma de manera electrónica para tu expediente de </a:t>
            </a:r>
            <a:r>
              <a:rPr lang="es-ES_tradnl" sz="1750" b="1" dirty="0">
                <a:latin typeface="Avenir Black" panose="020B0803020203020204" pitchFamily="34" charset="0"/>
              </a:rPr>
              <a:t>trámite de título y cédula profesional y presentarte con credencial digital oficial de estudiante de la UTSJR.</a:t>
            </a:r>
            <a:endParaRPr lang="es-ES_tradnl" sz="1750" dirty="0">
              <a:latin typeface="Avenir Black" panose="020B0803020203020204" pitchFamily="34" charset="0"/>
            </a:endParaRPr>
          </a:p>
          <a:p>
            <a:pPr indent="-457200" algn="just" eaLnBrk="0" hangingPunct="0">
              <a:spcBef>
                <a:spcPct val="20000"/>
              </a:spcBef>
              <a:defRPr/>
            </a:pPr>
            <a:endParaRPr lang="es-ES" sz="1750" dirty="0">
              <a:latin typeface="Avenir Book" panose="02000503020000020003" pitchFamily="2" charset="0"/>
            </a:endParaRPr>
          </a:p>
          <a:p>
            <a:pPr indent="-457200" algn="just" eaLnBrk="0" hangingPunct="0">
              <a:spcBef>
                <a:spcPct val="20000"/>
              </a:spcBef>
              <a:defRPr/>
            </a:pPr>
            <a:r>
              <a:rPr lang="es-ES" sz="1750" dirty="0">
                <a:latin typeface="Avenir Black" panose="020B0803020203020204" pitchFamily="34" charset="0"/>
              </a:rPr>
              <a:t>NOTA 4:</a:t>
            </a:r>
            <a:r>
              <a:rPr lang="es-ES" sz="1750" dirty="0">
                <a:latin typeface="Avenir Book" panose="02000503020000020003" pitchFamily="2" charset="0"/>
              </a:rPr>
              <a:t> Foto Estudio Esparza será responsable de entregar las fotografías en formato digital al Departamento de Servicios Escolares. </a:t>
            </a:r>
            <a:endParaRPr lang="es-ES_tradnl" sz="175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619654"/>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ea typeface="+mn-ea"/>
                <a:cs typeface="+mn-cs"/>
              </a:rPr>
              <a:t>Requerimientos de fotografías</a:t>
            </a:r>
            <a:endParaRPr lang="es-MX" sz="2800" dirty="0">
              <a:solidFill>
                <a:srgbClr val="0033CC"/>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169332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ED3624E-5530-44DC-857D-D08CBAB172F3}"/>
              </a:ext>
            </a:extLst>
          </p:cNvPr>
          <p:cNvSpPr>
            <a:spLocks noChangeArrowheads="1"/>
          </p:cNvSpPr>
          <p:nvPr/>
        </p:nvSpPr>
        <p:spPr bwMode="auto">
          <a:xfrm>
            <a:off x="524436" y="2128889"/>
            <a:ext cx="11291511" cy="3958440"/>
          </a:xfrm>
          <a:prstGeom prst="rect">
            <a:avLst/>
          </a:prstGeom>
          <a:noFill/>
          <a:ln w="57150" cmpd="thickThin">
            <a:noFill/>
            <a:miter lim="800000"/>
            <a:headEnd/>
            <a:tailEnd/>
          </a:ln>
        </p:spPr>
        <p:txBody>
          <a:bodyPr lIns="144000" rIns="144000" anchor="ctr" anchorCtr="0"/>
          <a:lstStyle/>
          <a:p>
            <a:pPr marL="534988" lvl="1" indent="-452438" algn="just" eaLnBrk="0" hangingPunct="0">
              <a:buFont typeface="+mj-lt"/>
              <a:buAutoNum type="arabicPeriod"/>
              <a:defRPr/>
            </a:pPr>
            <a:r>
              <a:rPr lang="es-ES_tradnl" sz="2100" dirty="0">
                <a:latin typeface="Avenir Book" panose="02000503020000020003" pitchFamily="2" charset="0"/>
              </a:rPr>
              <a:t>Certificado total de estudios.</a:t>
            </a:r>
          </a:p>
          <a:p>
            <a:pPr marL="534988" lvl="1" indent="-452438" algn="just" eaLnBrk="0" hangingPunct="0">
              <a:buFont typeface="+mj-lt"/>
              <a:buAutoNum type="arabicPeriod"/>
              <a:defRPr/>
            </a:pPr>
            <a:endParaRPr lang="es-ES_tradnl" sz="2100" dirty="0">
              <a:latin typeface="Avenir Book" panose="02000503020000020003" pitchFamily="2" charset="0"/>
            </a:endParaRPr>
          </a:p>
          <a:p>
            <a:pPr marL="534988" lvl="1" indent="-452438" algn="just" eaLnBrk="0" hangingPunct="0">
              <a:buFont typeface="+mj-lt"/>
              <a:buAutoNum type="arabicPeriod"/>
              <a:defRPr/>
            </a:pPr>
            <a:r>
              <a:rPr lang="es-ES_tradnl" sz="2100" dirty="0">
                <a:latin typeface="Avenir Book" panose="02000503020000020003" pitchFamily="2" charset="0"/>
              </a:rPr>
              <a:t>Acta de exención de examen profesional.</a:t>
            </a:r>
          </a:p>
          <a:p>
            <a:pPr marL="534988" lvl="1" indent="-452438" algn="just" eaLnBrk="0" hangingPunct="0">
              <a:buFont typeface="+mj-lt"/>
              <a:buAutoNum type="arabicPeriod"/>
              <a:defRPr/>
            </a:pPr>
            <a:endParaRPr lang="es-ES_tradnl" sz="2100" dirty="0">
              <a:latin typeface="Avenir Book" panose="02000503020000020003" pitchFamily="2" charset="0"/>
            </a:endParaRPr>
          </a:p>
          <a:p>
            <a:pPr marL="534988" lvl="1" indent="-452438" algn="just" eaLnBrk="0" hangingPunct="0">
              <a:buFont typeface="+mj-lt"/>
              <a:buAutoNum type="arabicPeriod"/>
              <a:defRPr/>
            </a:pPr>
            <a:r>
              <a:rPr lang="es-ES_tradnl" sz="2100" dirty="0">
                <a:latin typeface="Avenir Book" panose="02000503020000020003" pitchFamily="2" charset="0"/>
              </a:rPr>
              <a:t>Constancia de servicio social.</a:t>
            </a:r>
          </a:p>
          <a:p>
            <a:pPr marL="534988" lvl="1" indent="-452438" algn="just" eaLnBrk="0" hangingPunct="0">
              <a:buFont typeface="+mj-lt"/>
              <a:buAutoNum type="arabicPeriod"/>
              <a:defRPr/>
            </a:pPr>
            <a:endParaRPr lang="es-ES_tradnl" sz="2100" dirty="0">
              <a:latin typeface="Avenir Book" panose="02000503020000020003" pitchFamily="2" charset="0"/>
            </a:endParaRPr>
          </a:p>
          <a:p>
            <a:pPr marL="534988" lvl="1" indent="-452438" algn="just" eaLnBrk="0" hangingPunct="0">
              <a:buFont typeface="+mj-lt"/>
              <a:buAutoNum type="arabicPeriod"/>
              <a:defRPr/>
            </a:pPr>
            <a:r>
              <a:rPr lang="es-ES_tradnl" sz="2100" dirty="0">
                <a:latin typeface="Avenir Book" panose="02000503020000020003" pitchFamily="2" charset="0"/>
              </a:rPr>
              <a:t>Título profesional.</a:t>
            </a:r>
          </a:p>
          <a:p>
            <a:pPr marL="534988" lvl="1" indent="-452438" algn="just" eaLnBrk="0" hangingPunct="0">
              <a:buFont typeface="+mj-lt"/>
              <a:buAutoNum type="arabicPeriod"/>
              <a:defRPr/>
            </a:pPr>
            <a:endParaRPr lang="es-ES" sz="2100" dirty="0">
              <a:latin typeface="Avenir Black" panose="020B0803020203020204" pitchFamily="34" charset="0"/>
            </a:endParaRPr>
          </a:p>
          <a:p>
            <a:pPr marL="534988" lvl="1" indent="-452438" algn="just" eaLnBrk="0" hangingPunct="0">
              <a:buFont typeface="+mj-lt"/>
              <a:buAutoNum type="arabicPeriod"/>
              <a:defRPr/>
            </a:pPr>
            <a:r>
              <a:rPr lang="es-ES" sz="2100" dirty="0">
                <a:latin typeface="Avenir Black" panose="020B0803020203020204" pitchFamily="34" charset="0"/>
              </a:rPr>
              <a:t>El egresado(a) podrá descargar y subir a su expediente electrónico como egresado(a) de la UT San Juan la cédula profesional emitida por la Dirección General de Profesiones de la CDMX.</a:t>
            </a:r>
            <a:endParaRPr lang="es-ES_tradnl" sz="2100" dirty="0">
              <a:latin typeface="Avenir Black" panose="020B0803020203020204" pitchFamily="34"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969276"/>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0033CC"/>
                </a:solidFill>
                <a:latin typeface="Avenir Black" panose="020B0803020203020204" pitchFamily="34" charset="0"/>
              </a:rPr>
              <a:t>Documentación oficial que recibirá el egresado (a) al concluir el nivel Técnico Superior Universitario:</a:t>
            </a:r>
            <a:endParaRPr lang="es-MX" sz="2800" dirty="0">
              <a:solidFill>
                <a:srgbClr val="0033CC"/>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10434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713783"/>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0033CC"/>
                </a:solidFill>
                <a:latin typeface="Avenir Black" panose="020B0803020203020204" pitchFamily="34" charset="0"/>
              </a:rPr>
              <a:t>Guía de 13 pasos para realizar el trámite de titulación TSU</a:t>
            </a:r>
            <a:endParaRPr lang="es-MX" sz="2800" dirty="0">
              <a:solidFill>
                <a:srgbClr val="0033CC"/>
              </a:solidFill>
              <a:latin typeface="Avenir Black" panose="020B0803020203020204" pitchFamily="34" charset="0"/>
            </a:endParaRPr>
          </a:p>
        </p:txBody>
      </p:sp>
      <p:sp>
        <p:nvSpPr>
          <p:cNvPr id="5" name="Rectangle 3"/>
          <p:cNvSpPr>
            <a:spLocks noChangeArrowheads="1"/>
          </p:cNvSpPr>
          <p:nvPr/>
        </p:nvSpPr>
        <p:spPr bwMode="auto">
          <a:xfrm>
            <a:off x="524436" y="1596637"/>
            <a:ext cx="11130964" cy="4797412"/>
          </a:xfrm>
          <a:prstGeom prst="rect">
            <a:avLst/>
          </a:prstGeom>
          <a:noFill/>
          <a:ln w="57150" cmpd="thickThin">
            <a:noFill/>
            <a:miter lim="800000"/>
            <a:headEnd/>
            <a:tailEnd/>
          </a:ln>
        </p:spPr>
        <p:txBody>
          <a:bodyPr lIns="144000" rIns="144000"/>
          <a:lstStyle/>
          <a:p>
            <a:pPr marL="457200" indent="-457200" algn="just" eaLnBrk="0" hangingPunct="0">
              <a:buFont typeface="+mj-lt"/>
              <a:buAutoNum type="arabicPeriod"/>
              <a:tabLst>
                <a:tab pos="457200" algn="l"/>
              </a:tabLst>
              <a:defRPr/>
            </a:pPr>
            <a:r>
              <a:rPr lang="es-ES" dirty="0">
                <a:latin typeface="Avenir Book" panose="02000503020000020003" pitchFamily="2" charset="0"/>
              </a:rPr>
              <a:t>Subir a tu portal de alumno en tiempo y forma los documentos oficiales y realizar la entrega de tus fotografías en el Departamento de Servicios Escolares en la fecha y horario establecido en el calendario.</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Una vez definido el lugar para tu estadía, </a:t>
            </a:r>
            <a:r>
              <a:rPr lang="es-ES_tradnl" dirty="0">
                <a:latin typeface="Avenir Black" panose="020B0803020203020204" pitchFamily="34" charset="0"/>
              </a:rPr>
              <a:t>(a más tardar el 21 de marzo 2025),</a:t>
            </a:r>
            <a:r>
              <a:rPr lang="es-ES_tradnl" dirty="0">
                <a:solidFill>
                  <a:srgbClr val="FF0000"/>
                </a:solidFill>
                <a:latin typeface="Avenir Black" panose="020B0803020203020204" pitchFamily="34" charset="0"/>
              </a:rPr>
              <a:t> </a:t>
            </a:r>
            <a:r>
              <a:rPr lang="es-ES_tradnl" dirty="0">
                <a:latin typeface="Avenir Book" panose="02000503020000020003" pitchFamily="2" charset="0"/>
              </a:rPr>
              <a:t>deberás ingresar al portal del alumno en el menú </a:t>
            </a:r>
            <a:r>
              <a:rPr lang="es-ES_tradnl" dirty="0">
                <a:latin typeface="Avenir Black" panose="020B0803020203020204" pitchFamily="34" charset="0"/>
              </a:rPr>
              <a:t>estadías</a:t>
            </a:r>
            <a:r>
              <a:rPr lang="es-ES_tradnl" dirty="0">
                <a:latin typeface="Avenir Book" panose="02000503020000020003" pitchFamily="2" charset="0"/>
              </a:rPr>
              <a:t> para capturar la información referente a la empresa, proyecto y asesor de la empresa, </a:t>
            </a:r>
            <a:r>
              <a:rPr lang="es-MX" dirty="0">
                <a:latin typeface="Avenir Book" panose="02000503020000020003" pitchFamily="2" charset="0"/>
              </a:rPr>
              <a:t>cuando hayas terminado dar clic en GUARDAR</a:t>
            </a:r>
            <a:r>
              <a:rPr lang="es-ES_tradnl" dirty="0">
                <a:latin typeface="Avenir Book" panose="02000503020000020003" pitchFamily="2" charset="0"/>
              </a:rPr>
              <a:t>.</a:t>
            </a:r>
          </a:p>
          <a:p>
            <a:pPr marL="457200" indent="-457200" algn="just" eaLnBrk="0" hangingPunct="0">
              <a:buFont typeface="+mj-lt"/>
              <a:buAutoNum type="arabicPeriod"/>
              <a:tabLst>
                <a:tab pos="457200" algn="l"/>
              </a:tabLst>
              <a:defRPr/>
            </a:pPr>
            <a:endParaRPr lang="es-ES_tradnl"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En cuanto tu asesor de estadía de la UT San Juan apruebe la información que ingresaste, se podrá generar la carta de presentación que recibirás vía email o presencial según corresponda. </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Complementar los datos de la empresa en el mismo apartado de estadías de tu portal de alumno, a partir de ese momento, tu asesor de estadía de la UT San Juan será el encargado de dar seguimiento a tu proyecto.</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Concluir satisfactoriamente el proyecto de estadía, correspondiente al 6º cuatrimestre (mayo-agosto 2025).</a:t>
            </a:r>
            <a:endParaRPr lang="es-MX" sz="1600" dirty="0">
              <a:latin typeface="Avenir LT Std 45 Book" panose="020B0502020203020204" pitchFamily="34" charset="0"/>
            </a:endParaRPr>
          </a:p>
        </p:txBody>
      </p:sp>
    </p:spTree>
    <p:extLst>
      <p:ext uri="{BB962C8B-B14F-4D97-AF65-F5344CB8AC3E}">
        <p14:creationId xmlns:p14="http://schemas.microsoft.com/office/powerpoint/2010/main" val="3884270561"/>
      </p:ext>
    </p:extLst>
  </p:cSld>
  <p:clrMapOvr>
    <a:masterClrMapping/>
  </p:clrMapOvr>
</p:sld>
</file>

<file path=ppt/theme/theme1.xml><?xml version="1.0" encoding="utf-8"?>
<a:theme xmlns:a="http://schemas.openxmlformats.org/drawingml/2006/main" name="UT-azul">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azul" id="{8DDCD815-AC2D-AD40-B003-351D3B61D58D}" vid="{51B3ECC4-C215-4442-BA75-0BEB21B3B6AA}"/>
    </a:ext>
  </a:extLst>
</a:theme>
</file>

<file path=docProps/app.xml><?xml version="1.0" encoding="utf-8"?>
<Properties xmlns="http://schemas.openxmlformats.org/officeDocument/2006/extended-properties" xmlns:vt="http://schemas.openxmlformats.org/officeDocument/2006/docPropsVTypes">
  <Template>UT-azul</Template>
  <TotalTime>1134</TotalTime>
  <Words>2902</Words>
  <Application>Microsoft Office PowerPoint</Application>
  <PresentationFormat>Personalizado</PresentationFormat>
  <Paragraphs>216</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Arial</vt:lpstr>
      <vt:lpstr>Arial Black</vt:lpstr>
      <vt:lpstr>Avenir Black</vt:lpstr>
      <vt:lpstr>Avenir Book</vt:lpstr>
      <vt:lpstr>Avenir Heavy</vt:lpstr>
      <vt:lpstr>Avenir LT Std 45 Book</vt:lpstr>
      <vt:lpstr>Avenir Medium</vt:lpstr>
      <vt:lpstr>Calibri</vt:lpstr>
      <vt:lpstr>Wingdings</vt:lpstr>
      <vt:lpstr>UT-azul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Adan Ugalde Osornio</cp:lastModifiedBy>
  <cp:revision>98</cp:revision>
  <cp:lastPrinted>2025-02-05T16:58:07Z</cp:lastPrinted>
  <dcterms:created xsi:type="dcterms:W3CDTF">2021-10-11T14:30:24Z</dcterms:created>
  <dcterms:modified xsi:type="dcterms:W3CDTF">2025-02-20T23:04:17Z</dcterms:modified>
</cp:coreProperties>
</file>