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sldIdLst>
    <p:sldId id="256" r:id="rId2"/>
    <p:sldId id="265" r:id="rId3"/>
    <p:sldId id="266" r:id="rId4"/>
    <p:sldId id="279" r:id="rId5"/>
    <p:sldId id="268" r:id="rId6"/>
    <p:sldId id="261" r:id="rId7"/>
    <p:sldId id="280" r:id="rId8"/>
    <p:sldId id="269" r:id="rId9"/>
    <p:sldId id="270" r:id="rId10"/>
    <p:sldId id="281" r:id="rId11"/>
    <p:sldId id="282" r:id="rId12"/>
    <p:sldId id="283" r:id="rId13"/>
    <p:sldId id="284" r:id="rId14"/>
    <p:sldId id="285" r:id="rId15"/>
    <p:sldId id="276" r:id="rId16"/>
    <p:sldId id="286" r:id="rId17"/>
    <p:sldId id="287" r:id="rId18"/>
  </p:sldIdLst>
  <p:sldSz cx="12218988"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C7F"/>
    <a:srgbClr val="21CB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3"/>
    <p:restoredTop sz="94674"/>
  </p:normalViewPr>
  <p:slideViewPr>
    <p:cSldViewPr snapToGrid="0" snapToObjects="1">
      <p:cViewPr varScale="1">
        <p:scale>
          <a:sx n="71" d="100"/>
          <a:sy n="71" d="100"/>
        </p:scale>
        <p:origin x="666" y="60"/>
      </p:cViewPr>
      <p:guideLst>
        <p:guide orient="horz" pos="2160"/>
        <p:guide pos="38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7374" y="1600199"/>
            <a:ext cx="9164241" cy="1909763"/>
          </a:xfrm>
        </p:spPr>
        <p:txBody>
          <a:bodyPr anchor="ctr"/>
          <a:lstStyle>
            <a:lvl1pPr algn="l">
              <a:defRPr sz="6000" b="1" i="0">
                <a:solidFill>
                  <a:schemeClr val="accent1">
                    <a:lumMod val="50000"/>
                  </a:schemeClr>
                </a:solidFill>
                <a:latin typeface="Avenir Black" panose="02000503020000020003" pitchFamily="2" charset="0"/>
              </a:defRPr>
            </a:lvl1pPr>
          </a:lstStyle>
          <a:p>
            <a:r>
              <a:rPr lang="es-MX" dirty="0"/>
              <a:t>Título</a:t>
            </a:r>
            <a:endParaRPr lang="en-US" dirty="0"/>
          </a:p>
        </p:txBody>
      </p:sp>
      <p:sp>
        <p:nvSpPr>
          <p:cNvPr id="3" name="Subtitle 2"/>
          <p:cNvSpPr>
            <a:spLocks noGrp="1"/>
          </p:cNvSpPr>
          <p:nvPr>
            <p:ph type="subTitle" idx="1"/>
          </p:nvPr>
        </p:nvSpPr>
        <p:spPr>
          <a:xfrm>
            <a:off x="1527374" y="3602038"/>
            <a:ext cx="9164241" cy="1655762"/>
          </a:xfrm>
        </p:spPr>
        <p:txBody>
          <a:bodyPr/>
          <a:lstStyle>
            <a:lvl1pPr marL="0" indent="0" algn="l">
              <a:buNone/>
              <a:defRPr sz="2400" b="0" i="0">
                <a:solidFill>
                  <a:srgbClr val="199C7F"/>
                </a:solidFill>
                <a:latin typeface="Avenir Medium"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308715" y="227400"/>
            <a:ext cx="2749272" cy="365125"/>
          </a:xfrm>
        </p:spPr>
        <p:txBody>
          <a:bodyPr/>
          <a:lstStyle>
            <a:lvl1pPr>
              <a:defRPr b="0" i="0">
                <a:solidFill>
                  <a:schemeClr val="tx2">
                    <a:lumMod val="75000"/>
                  </a:schemeClr>
                </a:solidFill>
                <a:latin typeface="Avenir Book" panose="02000503020000020003" pitchFamily="2" charset="0"/>
              </a:defRPr>
            </a:lvl1pPr>
          </a:lstStyle>
          <a:p>
            <a:fld id="{C764DE79-268F-4C1A-8933-263129D2AF90}" type="datetimeFigureOut">
              <a:rPr lang="en-US" smtClean="0"/>
              <a:pPr/>
              <a:t>10/23/2024</a:t>
            </a:fld>
            <a:endParaRPr lang="en-US" dirty="0"/>
          </a:p>
        </p:txBody>
      </p:sp>
      <p:sp>
        <p:nvSpPr>
          <p:cNvPr id="5" name="Footer Placeholder 4"/>
          <p:cNvSpPr>
            <a:spLocks noGrp="1"/>
          </p:cNvSpPr>
          <p:nvPr>
            <p:ph type="ftr" sz="quarter" idx="11"/>
          </p:nvPr>
        </p:nvSpPr>
        <p:spPr/>
        <p:txBody>
          <a:bodyPr/>
          <a:lstStyle>
            <a:lvl1pPr>
              <a:defRPr b="0" i="0">
                <a:solidFill>
                  <a:schemeClr val="tx2">
                    <a:lumMod val="75000"/>
                  </a:schemeClr>
                </a:solidFill>
                <a:latin typeface="Avenir Book" panose="02000503020000020003" pitchFamily="2" charset="0"/>
              </a:defRPr>
            </a:lvl1pPr>
          </a:lstStyle>
          <a:p>
            <a:endParaRPr lang="en-US" dirty="0"/>
          </a:p>
        </p:txBody>
      </p:sp>
      <p:sp>
        <p:nvSpPr>
          <p:cNvPr id="6" name="Slide Number Placeholder 5"/>
          <p:cNvSpPr>
            <a:spLocks noGrp="1"/>
          </p:cNvSpPr>
          <p:nvPr>
            <p:ph type="sldNum" sz="quarter" idx="12"/>
          </p:nvPr>
        </p:nvSpPr>
        <p:spPr>
          <a:xfrm>
            <a:off x="9074503" y="244735"/>
            <a:ext cx="2749272" cy="365125"/>
          </a:xfrm>
        </p:spPr>
        <p:txBody>
          <a:bodyPr/>
          <a:lstStyle>
            <a:lvl1pPr>
              <a:defRPr b="0" i="0">
                <a:solidFill>
                  <a:schemeClr val="bg1"/>
                </a:solidFill>
                <a:latin typeface="Avenir Book" panose="02000503020000020003" pitchFamily="2" charset="0"/>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45488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83385543-5ED1-7948-B676-AAF158202B66}"/>
              </a:ext>
            </a:extLst>
          </p:cNvPr>
          <p:cNvSpPr>
            <a:spLocks noGrp="1"/>
          </p:cNvSpPr>
          <p:nvPr>
            <p:ph type="dt" sz="half" idx="10"/>
          </p:nvPr>
        </p:nvSpPr>
        <p:spPr/>
        <p:txBody>
          <a:bodyPr/>
          <a:lstStyle/>
          <a:p>
            <a:fld id="{C764DE79-268F-4C1A-8933-263129D2AF90}" type="datetimeFigureOut">
              <a:rPr lang="en-US" smtClean="0"/>
              <a:pPr/>
              <a:t>10/23/2024</a:t>
            </a:fld>
            <a:endParaRPr lang="en-US" dirty="0"/>
          </a:p>
        </p:txBody>
      </p:sp>
      <p:sp>
        <p:nvSpPr>
          <p:cNvPr id="4" name="Marcador de pie de página 3">
            <a:extLst>
              <a:ext uri="{FF2B5EF4-FFF2-40B4-BE49-F238E27FC236}">
                <a16:creationId xmlns:a16="http://schemas.microsoft.com/office/drawing/2014/main" id="{B2AD128B-5651-354C-96D1-9C4AAAC8AEEA}"/>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2B686AD6-BFFB-0E43-A817-A4775296C967}"/>
              </a:ext>
            </a:extLst>
          </p:cNvPr>
          <p:cNvSpPr>
            <a:spLocks noGrp="1"/>
          </p:cNvSpPr>
          <p:nvPr>
            <p:ph type="sldNum" sz="quarter" idx="12"/>
          </p:nvPr>
        </p:nvSpPr>
        <p:spPr/>
        <p:txBody>
          <a:bodyPr/>
          <a:lstStyle/>
          <a:p>
            <a:fld id="{48F63A3B-78C7-47BE-AE5E-E10140E04643}" type="slidenum">
              <a:rPr lang="en-US" smtClean="0"/>
              <a:pPr/>
              <a:t>‹Nº›</a:t>
            </a:fld>
            <a:endParaRPr lang="en-US" dirty="0"/>
          </a:p>
        </p:txBody>
      </p:sp>
      <p:sp>
        <p:nvSpPr>
          <p:cNvPr id="7" name="Marcador de texto 6">
            <a:extLst>
              <a:ext uri="{FF2B5EF4-FFF2-40B4-BE49-F238E27FC236}">
                <a16:creationId xmlns:a16="http://schemas.microsoft.com/office/drawing/2014/main" id="{41BA925E-CD3E-4942-8BEC-6B53A0AA1B01}"/>
              </a:ext>
            </a:extLst>
          </p:cNvPr>
          <p:cNvSpPr>
            <a:spLocks noGrp="1"/>
          </p:cNvSpPr>
          <p:nvPr>
            <p:ph type="body" sz="quarter" idx="13" hasCustomPrompt="1"/>
          </p:nvPr>
        </p:nvSpPr>
        <p:spPr>
          <a:xfrm>
            <a:off x="839788" y="201612"/>
            <a:ext cx="10539144" cy="933450"/>
          </a:xfrm>
        </p:spPr>
        <p:txBody>
          <a:bodyPr>
            <a:normAutofit/>
          </a:bodyPr>
          <a:lstStyle>
            <a:lvl1pPr marL="0" indent="0">
              <a:buNone/>
              <a:defRPr sz="4000" b="1" i="0">
                <a:latin typeface="Avenir Black" panose="02000503020000020003" pitchFamily="2" charset="0"/>
              </a:defRPr>
            </a:lvl1pPr>
          </a:lstStyle>
          <a:p>
            <a:pPr lvl="0"/>
            <a:r>
              <a:rPr lang="es-MX" dirty="0"/>
              <a:t>Título</a:t>
            </a:r>
          </a:p>
        </p:txBody>
      </p:sp>
      <p:sp>
        <p:nvSpPr>
          <p:cNvPr id="9" name="Marcador de contenido 8">
            <a:extLst>
              <a:ext uri="{FF2B5EF4-FFF2-40B4-BE49-F238E27FC236}">
                <a16:creationId xmlns:a16="http://schemas.microsoft.com/office/drawing/2014/main" id="{D42A88A9-F4E5-FE42-B73B-3A9B38E94053}"/>
              </a:ext>
            </a:extLst>
          </p:cNvPr>
          <p:cNvSpPr>
            <a:spLocks noGrp="1"/>
          </p:cNvSpPr>
          <p:nvPr>
            <p:ph sz="quarter" idx="14"/>
          </p:nvPr>
        </p:nvSpPr>
        <p:spPr>
          <a:xfrm>
            <a:off x="839788" y="2425700"/>
            <a:ext cx="10539412" cy="3763963"/>
          </a:xfrm>
        </p:spPr>
        <p:txBody>
          <a:bodyPr/>
          <a:lstStyle>
            <a:lvl1pPr>
              <a:defRPr b="0" i="0">
                <a:solidFill>
                  <a:schemeClr val="bg1"/>
                </a:solidFill>
                <a:latin typeface="Avenir Book" panose="02000503020000020003" pitchFamily="2" charset="0"/>
              </a:defRPr>
            </a:lvl1pPr>
            <a:lvl2pPr>
              <a:defRPr b="0" i="0">
                <a:solidFill>
                  <a:schemeClr val="bg1"/>
                </a:solidFill>
                <a:latin typeface="Avenir Book" panose="02000503020000020003" pitchFamily="2" charset="0"/>
              </a:defRPr>
            </a:lvl2pPr>
            <a:lvl3pPr>
              <a:defRPr b="0" i="0">
                <a:solidFill>
                  <a:schemeClr val="bg1"/>
                </a:solidFill>
                <a:latin typeface="Avenir Book" panose="02000503020000020003" pitchFamily="2" charset="0"/>
              </a:defRPr>
            </a:lvl3pPr>
            <a:lvl4pPr>
              <a:defRPr b="0" i="0">
                <a:solidFill>
                  <a:schemeClr val="bg1"/>
                </a:solidFill>
                <a:latin typeface="Avenir Book" panose="02000503020000020003" pitchFamily="2" charset="0"/>
              </a:defRPr>
            </a:lvl4pPr>
            <a:lvl5pPr>
              <a:defRPr b="0" i="0">
                <a:solidFill>
                  <a:schemeClr val="bg1"/>
                </a:solidFill>
                <a:latin typeface="Avenir Book" panose="02000503020000020003" pitchFamily="2" charset="0"/>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MX" dirty="0"/>
          </a:p>
        </p:txBody>
      </p:sp>
      <p:sp>
        <p:nvSpPr>
          <p:cNvPr id="11" name="Marcador de texto 10">
            <a:extLst>
              <a:ext uri="{FF2B5EF4-FFF2-40B4-BE49-F238E27FC236}">
                <a16:creationId xmlns:a16="http://schemas.microsoft.com/office/drawing/2014/main" id="{5982A4C1-A6E9-124F-80FC-3A160F7DE760}"/>
              </a:ext>
            </a:extLst>
          </p:cNvPr>
          <p:cNvSpPr>
            <a:spLocks noGrp="1"/>
          </p:cNvSpPr>
          <p:nvPr>
            <p:ph type="body" sz="quarter" idx="15" hasCustomPrompt="1"/>
          </p:nvPr>
        </p:nvSpPr>
        <p:spPr>
          <a:xfrm>
            <a:off x="839788" y="1433513"/>
            <a:ext cx="10539412" cy="684212"/>
          </a:xfrm>
        </p:spPr>
        <p:txBody>
          <a:bodyPr>
            <a:normAutofit/>
          </a:bodyPr>
          <a:lstStyle>
            <a:lvl1pPr marL="0" indent="0">
              <a:buFontTx/>
              <a:buNone/>
              <a:defRPr sz="2800" b="0" i="0">
                <a:solidFill>
                  <a:srgbClr val="21CBA5"/>
                </a:solidFill>
                <a:latin typeface="Avenir Medium" panose="02000503020000020003" pitchFamily="2" charset="0"/>
              </a:defRPr>
            </a:lvl1pPr>
          </a:lstStyle>
          <a:p>
            <a:pPr lvl="0"/>
            <a:r>
              <a:rPr lang="es-MX" dirty="0"/>
              <a:t>Subtítulo</a:t>
            </a:r>
          </a:p>
        </p:txBody>
      </p:sp>
    </p:spTree>
    <p:extLst>
      <p:ext uri="{BB962C8B-B14F-4D97-AF65-F5344CB8AC3E}">
        <p14:creationId xmlns:p14="http://schemas.microsoft.com/office/powerpoint/2010/main" val="385699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AC2783-C67A-EA46-A651-29A9ED8452D0}"/>
              </a:ext>
            </a:extLst>
          </p:cNvPr>
          <p:cNvSpPr>
            <a:spLocks noGrp="1"/>
          </p:cNvSpPr>
          <p:nvPr>
            <p:ph type="dt" sz="half" idx="10"/>
          </p:nvPr>
        </p:nvSpPr>
        <p:spPr/>
        <p:txBody>
          <a:bodyPr/>
          <a:lstStyle/>
          <a:p>
            <a:fld id="{73E1B0BD-5392-BC4E-A4E8-96FD9A742288}" type="datetimeFigureOut">
              <a:rPr lang="es-MX" smtClean="0"/>
              <a:t>23/10/2024</a:t>
            </a:fld>
            <a:endParaRPr lang="es-MX"/>
          </a:p>
        </p:txBody>
      </p:sp>
      <p:sp>
        <p:nvSpPr>
          <p:cNvPr id="3" name="Marcador de pie de página 2">
            <a:extLst>
              <a:ext uri="{FF2B5EF4-FFF2-40B4-BE49-F238E27FC236}">
                <a16:creationId xmlns:a16="http://schemas.microsoft.com/office/drawing/2014/main" id="{FD83FA07-B3BF-4C43-9A9A-E6CB84DF876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5E47ABE-9D12-F345-B654-E0EFABBDE949}"/>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1957495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0056" y="234778"/>
            <a:ext cx="10538877" cy="803191"/>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840056" y="2421925"/>
            <a:ext cx="10538877" cy="3323967"/>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n-US" dirty="0"/>
          </a:p>
        </p:txBody>
      </p:sp>
      <p:sp>
        <p:nvSpPr>
          <p:cNvPr id="4" name="Date Placeholder 3"/>
          <p:cNvSpPr>
            <a:spLocks noGrp="1"/>
          </p:cNvSpPr>
          <p:nvPr>
            <p:ph type="dt" sz="half" idx="2"/>
          </p:nvPr>
        </p:nvSpPr>
        <p:spPr>
          <a:xfrm>
            <a:off x="840056" y="6356351"/>
            <a:ext cx="2749272" cy="365125"/>
          </a:xfrm>
          <a:prstGeom prst="rect">
            <a:avLst/>
          </a:prstGeom>
        </p:spPr>
        <p:txBody>
          <a:bodyPr vert="horz" lIns="91440" tIns="45720" rIns="91440" bIns="45720" rtlCol="0" anchor="ctr"/>
          <a:lstStyle>
            <a:lvl1pPr algn="l">
              <a:defRPr sz="1200" b="0" i="0">
                <a:solidFill>
                  <a:schemeClr val="bg2">
                    <a:lumMod val="90000"/>
                  </a:schemeClr>
                </a:solidFill>
                <a:latin typeface="Avenir Book" panose="02000503020000020003" pitchFamily="2" charset="0"/>
              </a:defRPr>
            </a:lvl1pPr>
          </a:lstStyle>
          <a:p>
            <a:fld id="{C764DE79-268F-4C1A-8933-263129D2AF90}" type="datetimeFigureOut">
              <a:rPr lang="en-US" smtClean="0"/>
              <a:pPr/>
              <a:t>10/23/2024</a:t>
            </a:fld>
            <a:endParaRPr lang="en-US" dirty="0"/>
          </a:p>
        </p:txBody>
      </p:sp>
      <p:sp>
        <p:nvSpPr>
          <p:cNvPr id="5" name="Footer Placeholder 4"/>
          <p:cNvSpPr>
            <a:spLocks noGrp="1"/>
          </p:cNvSpPr>
          <p:nvPr>
            <p:ph type="ftr" sz="quarter" idx="3"/>
          </p:nvPr>
        </p:nvSpPr>
        <p:spPr>
          <a:xfrm>
            <a:off x="4047540" y="6356351"/>
            <a:ext cx="4123908" cy="365125"/>
          </a:xfrm>
          <a:prstGeom prst="rect">
            <a:avLst/>
          </a:prstGeom>
        </p:spPr>
        <p:txBody>
          <a:bodyPr vert="horz" lIns="91440" tIns="45720" rIns="91440" bIns="45720" rtlCol="0" anchor="ctr"/>
          <a:lstStyle>
            <a:lvl1pPr algn="ctr">
              <a:defRPr sz="1200" b="0" i="0">
                <a:solidFill>
                  <a:schemeClr val="bg2">
                    <a:lumMod val="90000"/>
                  </a:schemeClr>
                </a:solidFill>
                <a:latin typeface="Avenir Book" panose="02000503020000020003" pitchFamily="2" charset="0"/>
              </a:defRPr>
            </a:lvl1pPr>
          </a:lstStyle>
          <a:p>
            <a:endParaRPr lang="en-US" dirty="0"/>
          </a:p>
        </p:txBody>
      </p:sp>
      <p:sp>
        <p:nvSpPr>
          <p:cNvPr id="6" name="Slide Number Placeholder 5"/>
          <p:cNvSpPr>
            <a:spLocks noGrp="1"/>
          </p:cNvSpPr>
          <p:nvPr>
            <p:ph type="sldNum" sz="quarter" idx="4"/>
          </p:nvPr>
        </p:nvSpPr>
        <p:spPr>
          <a:xfrm>
            <a:off x="8629660" y="6356351"/>
            <a:ext cx="2749272" cy="365125"/>
          </a:xfrm>
          <a:prstGeom prst="rect">
            <a:avLst/>
          </a:prstGeom>
        </p:spPr>
        <p:txBody>
          <a:bodyPr vert="horz" lIns="91440" tIns="45720" rIns="91440" bIns="45720" rtlCol="0" anchor="ctr"/>
          <a:lstStyle>
            <a:lvl1pPr algn="r">
              <a:defRPr sz="1200" b="0" i="0">
                <a:solidFill>
                  <a:schemeClr val="bg2">
                    <a:lumMod val="90000"/>
                  </a:schemeClr>
                </a:solidFill>
                <a:latin typeface="Avenir Book" panose="02000503020000020003" pitchFamily="2" charset="0"/>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1470900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Lst>
  <p:txStyles>
    <p:title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utsjr.edu.mx/"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597545-DCC4-A94B-87CC-E41E973A7D20}"/>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8CDB5BBA-C55A-47E9-ABF5-DB1C679BBE6A}"/>
              </a:ext>
            </a:extLst>
          </p:cNvPr>
          <p:cNvSpPr/>
          <p:nvPr/>
        </p:nvSpPr>
        <p:spPr>
          <a:xfrm>
            <a:off x="528810" y="989773"/>
            <a:ext cx="11182119" cy="3799502"/>
          </a:xfrm>
          <a:prstGeom prst="rect">
            <a:avLst/>
          </a:prstGeom>
        </p:spPr>
        <p:txBody>
          <a:bodyPr wrap="square">
            <a:spAutoFit/>
          </a:bodyPr>
          <a:lstStyle/>
          <a:p>
            <a:pPr algn="ctr">
              <a:lnSpc>
                <a:spcPct val="110000"/>
              </a:lnSpc>
              <a:spcBef>
                <a:spcPct val="0"/>
              </a:spcBef>
            </a:pPr>
            <a:r>
              <a:rPr lang="es-ES" sz="4400" dirty="0">
                <a:solidFill>
                  <a:srgbClr val="0033CC"/>
                </a:solidFill>
                <a:latin typeface="Avenir Black" panose="020B0803020203020204" pitchFamily="34" charset="0"/>
                <a:ea typeface="+mj-ea"/>
                <a:cs typeface="+mj-cs"/>
              </a:rPr>
              <a:t>Trámite de Titulación, Registro de Título y Expedición de Cédula Profesional</a:t>
            </a:r>
          </a:p>
          <a:p>
            <a:pPr algn="ctr">
              <a:lnSpc>
                <a:spcPct val="110000"/>
              </a:lnSpc>
              <a:spcBef>
                <a:spcPct val="0"/>
              </a:spcBef>
            </a:pPr>
            <a:r>
              <a:rPr lang="es-ES" sz="4400" dirty="0">
                <a:solidFill>
                  <a:srgbClr val="0033CC"/>
                </a:solidFill>
                <a:latin typeface="Avenir Black" panose="020B0803020203020204" pitchFamily="34" charset="0"/>
                <a:ea typeface="+mj-ea"/>
                <a:cs typeface="+mj-cs"/>
              </a:rPr>
              <a:t>para estudiantes del nivel</a:t>
            </a:r>
            <a:br>
              <a:rPr lang="es-ES" sz="4400" dirty="0">
                <a:solidFill>
                  <a:srgbClr val="0033CC"/>
                </a:solidFill>
                <a:latin typeface="Avenir Black" panose="020B0803020203020204" pitchFamily="34" charset="0"/>
                <a:ea typeface="+mj-ea"/>
                <a:cs typeface="+mj-cs"/>
              </a:rPr>
            </a:br>
            <a:r>
              <a:rPr lang="es-ES" sz="4400" dirty="0">
                <a:solidFill>
                  <a:srgbClr val="0033CC"/>
                </a:solidFill>
                <a:latin typeface="Avenir Black" panose="020B0803020203020204" pitchFamily="34" charset="0"/>
                <a:ea typeface="+mj-ea"/>
                <a:cs typeface="+mj-cs"/>
              </a:rPr>
              <a:t>Licenciatura e Ingeniería</a:t>
            </a:r>
          </a:p>
          <a:p>
            <a:pPr algn="ctr">
              <a:lnSpc>
                <a:spcPct val="110000"/>
              </a:lnSpc>
              <a:spcBef>
                <a:spcPct val="0"/>
              </a:spcBef>
            </a:pPr>
            <a:r>
              <a:rPr lang="es-ES" sz="4400" dirty="0">
                <a:solidFill>
                  <a:srgbClr val="0033CC"/>
                </a:solidFill>
                <a:latin typeface="Avenir Black" panose="020B0803020203020204" pitchFamily="34" charset="0"/>
                <a:ea typeface="+mj-ea"/>
                <a:cs typeface="+mj-cs"/>
              </a:rPr>
              <a:t>que egresan en abril del 2025</a:t>
            </a:r>
          </a:p>
        </p:txBody>
      </p:sp>
    </p:spTree>
    <p:extLst>
      <p:ext uri="{BB962C8B-B14F-4D97-AF65-F5344CB8AC3E}">
        <p14:creationId xmlns:p14="http://schemas.microsoft.com/office/powerpoint/2010/main" val="770204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18566" y="1738876"/>
            <a:ext cx="11053482" cy="4949369"/>
          </a:xfrm>
          <a:prstGeom prst="rect">
            <a:avLst/>
          </a:prstGeom>
          <a:noFill/>
          <a:ln w="57150" cmpd="thickThin">
            <a:noFill/>
            <a:miter lim="800000"/>
            <a:headEnd/>
            <a:tailEnd/>
          </a:ln>
        </p:spPr>
        <p:txBody>
          <a:bodyPr lIns="144000" rIns="144000"/>
          <a:lstStyle/>
          <a:p>
            <a:pPr marL="450850" indent="-450850" algn="just" eaLnBrk="0" hangingPunct="0">
              <a:buFont typeface="+mj-lt"/>
              <a:buAutoNum type="arabicPeriod" startAt="10"/>
              <a:tabLst>
                <a:tab pos="457200" algn="l"/>
              </a:tabLst>
              <a:defRPr/>
            </a:pPr>
            <a:r>
              <a:rPr lang="es-MX" dirty="0">
                <a:latin typeface="Avenir Book" panose="02000503020000020003" pitchFamily="2" charset="0"/>
              </a:rPr>
              <a:t>Realizar el trámite de titulación en línea, ingresar a: </a:t>
            </a:r>
            <a:r>
              <a:rPr lang="es-MX" dirty="0">
                <a:latin typeface="Avenir Black" panose="020B0803020203020204" pitchFamily="34" charset="0"/>
              </a:rPr>
              <a:t>Portal del Alumno -&gt;Académicos -&gt;Estadías -&gt; </a:t>
            </a:r>
            <a:r>
              <a:rPr lang="es-MX" dirty="0">
                <a:latin typeface="Avenir Book" panose="02000503020000020003" pitchFamily="2" charset="0"/>
              </a:rPr>
              <a:t>descargar el documento </a:t>
            </a:r>
            <a:r>
              <a:rPr lang="es-MX" dirty="0">
                <a:latin typeface="Avenir Black" panose="020B0803020203020204" pitchFamily="34" charset="0"/>
              </a:rPr>
              <a:t>“Manual Alumno”, </a:t>
            </a:r>
            <a:r>
              <a:rPr lang="es-MX" dirty="0">
                <a:latin typeface="Avenir Book" panose="02000503020000020003" pitchFamily="2" charset="0"/>
              </a:rPr>
              <a:t>en el cual se describe paso a paso el proceso de titulación electrónica, ejecutar el proceso para generar los siguientes documentos:</a:t>
            </a:r>
          </a:p>
          <a:p>
            <a:pPr marL="450850" indent="-450850" algn="just" eaLnBrk="0" hangingPunct="0">
              <a:buFont typeface="+mj-lt"/>
              <a:buAutoNum type="arabicPeriod" startAt="10"/>
              <a:tabLst>
                <a:tab pos="457200" algn="l"/>
              </a:tabLst>
              <a:defRPr/>
            </a:pPr>
            <a:endParaRPr lang="es-MX" sz="1000" dirty="0">
              <a:latin typeface="Avenir Book" panose="02000503020000020003" pitchFamily="2" charset="0"/>
            </a:endParaRPr>
          </a:p>
          <a:p>
            <a:pPr marL="1081088" lvl="2" indent="-368300" algn="just" eaLnBrk="0" hangingPunct="0">
              <a:buFont typeface="+mj-lt"/>
              <a:buAutoNum type="alphaLcParenR"/>
              <a:defRPr/>
            </a:pPr>
            <a:r>
              <a:rPr lang="es-MX" dirty="0">
                <a:latin typeface="Avenir Book" panose="02000503020000020003" pitchFamily="2" charset="0"/>
              </a:rPr>
              <a:t>Oficio de Autorización y Aprobación de la Memoria de Estadía.</a:t>
            </a:r>
          </a:p>
          <a:p>
            <a:pPr marL="1081088" lvl="2" indent="-368300" algn="just" eaLnBrk="0" hangingPunct="0">
              <a:buFont typeface="+mj-lt"/>
              <a:buAutoNum type="alphaLcParenR"/>
              <a:defRPr/>
            </a:pPr>
            <a:r>
              <a:rPr lang="es-MX" dirty="0">
                <a:latin typeface="Avenir Book" panose="02000503020000020003" pitchFamily="2" charset="0"/>
              </a:rPr>
              <a:t>Calificaciones del Alumno en su Estadía en el Sector Productivo.</a:t>
            </a:r>
          </a:p>
          <a:p>
            <a:pPr marL="1081088" lvl="2" indent="-368300" algn="just" eaLnBrk="0" hangingPunct="0">
              <a:buFont typeface="+mj-lt"/>
              <a:buAutoNum type="alphaLcParenR"/>
              <a:defRPr/>
            </a:pPr>
            <a:r>
              <a:rPr lang="es-MX" dirty="0">
                <a:latin typeface="Avenir Book" panose="02000503020000020003" pitchFamily="2" charset="0"/>
              </a:rPr>
              <a:t>Acta de Toma de Protesta.</a:t>
            </a:r>
          </a:p>
          <a:p>
            <a:pPr marL="1081088" lvl="2" indent="-368300" algn="just" eaLnBrk="0" hangingPunct="0">
              <a:buFont typeface="+mj-lt"/>
              <a:buAutoNum type="alphaLcParenR"/>
              <a:defRPr/>
            </a:pPr>
            <a:r>
              <a:rPr lang="es-MX" dirty="0">
                <a:latin typeface="Avenir Book" panose="02000503020000020003" pitchFamily="2" charset="0"/>
              </a:rPr>
              <a:t>Formato de no adeudo.</a:t>
            </a:r>
          </a:p>
          <a:p>
            <a:pPr marL="1081088" lvl="2" indent="-368300" algn="just" eaLnBrk="0" hangingPunct="0">
              <a:buFont typeface="+mj-lt"/>
              <a:buAutoNum type="alphaLcParenR"/>
              <a:defRPr/>
            </a:pPr>
            <a:r>
              <a:rPr lang="es-MX" dirty="0">
                <a:latin typeface="Avenir Book" panose="02000503020000020003" pitchFamily="2" charset="0"/>
              </a:rPr>
              <a:t>Documento de confirmación de datos para el trámite de cédula profesional electrónica.</a:t>
            </a:r>
          </a:p>
          <a:p>
            <a:pPr marL="355600" indent="-342900" algn="just" eaLnBrk="0" hangingPunct="0">
              <a:buFont typeface="+mj-lt"/>
              <a:buAutoNum type="arabicPeriod" startAt="10"/>
              <a:defRPr/>
            </a:pPr>
            <a:endParaRPr lang="es-MX" sz="1600" dirty="0">
              <a:latin typeface="Avenir Book" panose="02000503020000020003" pitchFamily="2" charset="0"/>
            </a:endParaRPr>
          </a:p>
          <a:p>
            <a:pPr marL="450850" indent="-450850" algn="just" eaLnBrk="0" hangingPunct="0">
              <a:buFont typeface="+mj-lt"/>
              <a:buAutoNum type="arabicPeriod" startAt="10"/>
              <a:defRPr/>
            </a:pPr>
            <a:r>
              <a:rPr lang="es-MX" dirty="0">
                <a:latin typeface="Avenir Book" panose="02000503020000020003" pitchFamily="2" charset="0"/>
              </a:rPr>
              <a:t>Sustentar el Acto Protocolario de Replica de la Memoria de Estadía y Toma de Protesta por el medio que se le indique (presencial o virtual), según indicaciones de la Dirección de Carrera y la Empresa.</a:t>
            </a:r>
          </a:p>
          <a:p>
            <a:pPr marL="355600" indent="-342900" algn="just" eaLnBrk="0" hangingPunct="0">
              <a:buFont typeface="+mj-lt"/>
              <a:buAutoNum type="arabicPeriod" startAt="10"/>
              <a:defRPr/>
            </a:pPr>
            <a:endParaRPr lang="es-MX" sz="1600" b="1" dirty="0">
              <a:latin typeface="Avenir Book" panose="02000503020000020003" pitchFamily="2" charset="0"/>
            </a:endParaRPr>
          </a:p>
          <a:p>
            <a:pPr marL="450850" indent="-450850" algn="just" eaLnBrk="0" hangingPunct="0">
              <a:buFont typeface="+mj-lt"/>
              <a:buAutoNum type="arabicPeriod" startAt="10"/>
              <a:defRPr/>
            </a:pPr>
            <a:r>
              <a:rPr lang="es-MX" dirty="0">
                <a:latin typeface="Avenir Book" panose="02000503020000020003" pitchFamily="2" charset="0"/>
              </a:rPr>
              <a:t>Contar con </a:t>
            </a:r>
            <a:r>
              <a:rPr lang="es-MX" dirty="0" err="1">
                <a:latin typeface="Avenir Black" panose="020B0803020203020204" pitchFamily="34" charset="0"/>
              </a:rPr>
              <a:t>e.firma</a:t>
            </a:r>
            <a:r>
              <a:rPr lang="es-MX" dirty="0">
                <a:latin typeface="Avenir Black" panose="020B0803020203020204" pitchFamily="34" charset="0"/>
              </a:rPr>
              <a:t> del SAT (Servicio de Administración Tributaria), </a:t>
            </a:r>
            <a:r>
              <a:rPr lang="es-MX" dirty="0">
                <a:latin typeface="Avenir Book" panose="02000503020000020003" pitchFamily="2" charset="0"/>
              </a:rPr>
              <a:t>es requisito indispensable para obtener la cédula profesional electrónica de la plataforma de la Dirección General de Profesiones de la CDMX.</a:t>
            </a:r>
          </a:p>
          <a:p>
            <a:pPr marL="342900" indent="-342900" algn="just" eaLnBrk="0" hangingPunct="0">
              <a:buFont typeface="+mj-lt"/>
              <a:buAutoNum type="arabicPeriod" startAt="10"/>
              <a:defRPr/>
            </a:pPr>
            <a:endParaRPr lang="es-MX" dirty="0">
              <a:latin typeface="Avenir Book" panose="02000503020000020003" pitchFamily="2" charset="0"/>
            </a:endParaRPr>
          </a:p>
          <a:p>
            <a:pPr algn="just" eaLnBrk="0" hangingPunct="0">
              <a:defRPr/>
            </a:pPr>
            <a:r>
              <a:rPr lang="es-MX" sz="1700" dirty="0">
                <a:latin typeface="Avenir Black" panose="020B0803020203020204" pitchFamily="34" charset="0"/>
              </a:rPr>
              <a:t>Nota:</a:t>
            </a:r>
            <a:r>
              <a:rPr lang="es-MX" sz="1700" dirty="0">
                <a:latin typeface="Avenir Book" panose="02000503020000020003" pitchFamily="2" charset="0"/>
              </a:rPr>
              <a:t> Todo Egresado Titulado de la UTSJR, podrán gestionar </a:t>
            </a:r>
            <a:r>
              <a:rPr lang="es-MX" sz="1700" dirty="0">
                <a:latin typeface="Avenir Black" panose="020B0803020203020204" pitchFamily="34" charset="0"/>
              </a:rPr>
              <a:t>su Cédula Profesional Estatal de Querétaro.</a:t>
            </a:r>
          </a:p>
        </p:txBody>
      </p:sp>
      <p:sp>
        <p:nvSpPr>
          <p:cNvPr id="5"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99043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0033CC"/>
                </a:solidFill>
                <a:latin typeface="Avenir Black" panose="020B0803020203020204" pitchFamily="34" charset="0"/>
              </a:rPr>
              <a:t>Guía de 12 pasos para realizar el Trámite de Titulación TSU</a:t>
            </a:r>
            <a:endParaRPr lang="es-MX" sz="2800" dirty="0">
              <a:solidFill>
                <a:srgbClr val="0033CC"/>
              </a:solidFill>
              <a:latin typeface="Avenir Black" panose="020B0803020203020204" pitchFamily="34" charset="0"/>
            </a:endParaRPr>
          </a:p>
        </p:txBody>
      </p:sp>
    </p:spTree>
    <p:extLst>
      <p:ext uri="{BB962C8B-B14F-4D97-AF65-F5344CB8AC3E}">
        <p14:creationId xmlns:p14="http://schemas.microsoft.com/office/powerpoint/2010/main" val="871968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24436" y="1598186"/>
            <a:ext cx="11130963" cy="5212314"/>
          </a:xfrm>
          <a:prstGeom prst="rect">
            <a:avLst/>
          </a:prstGeom>
          <a:noFill/>
          <a:ln w="57150" cmpd="thickThin">
            <a:noFill/>
            <a:miter lim="800000"/>
            <a:headEnd/>
            <a:tailEnd/>
          </a:ln>
        </p:spPr>
        <p:txBody>
          <a:bodyPr lIns="144000" rIns="144000"/>
          <a:lstStyle/>
          <a:p>
            <a:pPr marL="450850" lvl="1" indent="-368300" algn="just" eaLnBrk="0" hangingPunct="0">
              <a:spcBef>
                <a:spcPct val="20000"/>
              </a:spcBef>
              <a:buFont typeface="Wingdings" pitchFamily="2" charset="2"/>
              <a:buChar char="ü"/>
              <a:defRPr/>
            </a:pPr>
            <a:r>
              <a:rPr lang="es-ES_tradnl" sz="1750" dirty="0">
                <a:latin typeface="Avenir Black" panose="020B0803020203020204" pitchFamily="34" charset="0"/>
              </a:rPr>
              <a:t>Toda la documentación mencionada en el punto 10 de la guía, deberá ser integrada y firmada electrónicamente por el egresado, asesor de estadía y Director de Carrera, máximo 1 día después de la fecha establecida en el Acta Toma de Protesta.</a:t>
            </a:r>
          </a:p>
          <a:p>
            <a:pPr marL="450850" lvl="1" indent="-368300" algn="just" eaLnBrk="0" hangingPunct="0">
              <a:spcBef>
                <a:spcPct val="20000"/>
              </a:spcBef>
              <a:buFont typeface="Wingdings" pitchFamily="2" charset="2"/>
              <a:buChar char="ü"/>
              <a:defRPr/>
            </a:pPr>
            <a:endParaRPr lang="es-ES_tradnl" sz="12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ES_tradnl" sz="1750" dirty="0">
                <a:latin typeface="Avenir Book" panose="02000503020000020003" pitchFamily="2" charset="0"/>
              </a:rPr>
              <a:t>Los pasos del </a:t>
            </a:r>
            <a:r>
              <a:rPr lang="es-ES_tradnl" sz="1750" dirty="0">
                <a:latin typeface="Avenir Black" panose="020B0803020203020204" pitchFamily="34" charset="0"/>
              </a:rPr>
              <a:t>6 al 10 </a:t>
            </a:r>
            <a:r>
              <a:rPr lang="es-ES_tradnl" sz="1750" dirty="0">
                <a:latin typeface="Avenir Book" panose="02000503020000020003" pitchFamily="2" charset="0"/>
              </a:rPr>
              <a:t>deberás realizarlos en el periodo del </a:t>
            </a:r>
            <a:r>
              <a:rPr lang="es-ES_tradnl" sz="1750" dirty="0">
                <a:latin typeface="Avenir Black" panose="020B0803020203020204" pitchFamily="34" charset="0"/>
              </a:rPr>
              <a:t>28 de abril al 30 de mayo de 2025, </a:t>
            </a:r>
            <a:r>
              <a:rPr lang="es-ES_tradnl" sz="1750" dirty="0">
                <a:latin typeface="Avenir Book" panose="02000503020000020003" pitchFamily="2" charset="0"/>
              </a:rPr>
              <a:t>es importante considerar que se hacen cortes de egresados titulados mensualmente, por lo que no se reciben trámites con fechas del mes anterior una vez que inicia el nuevo mes.</a:t>
            </a:r>
          </a:p>
          <a:p>
            <a:pPr marL="450850" lvl="1" indent="-368300" algn="just" eaLnBrk="0" hangingPunct="0">
              <a:spcBef>
                <a:spcPct val="20000"/>
              </a:spcBef>
              <a:buFont typeface="Wingdings" pitchFamily="2" charset="2"/>
              <a:buChar char="ü"/>
              <a:defRPr/>
            </a:pPr>
            <a:endParaRPr lang="es-ES_tradnl" sz="12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sz="1750" dirty="0">
                <a:latin typeface="Avenir Book" panose="02000503020000020003" pitchFamily="2" charset="0"/>
              </a:rPr>
              <a:t>Una vez que el egresado, se ha titulado y firmado electrónicamente en el Portal del Alumno todos los documentos solicitados, el Departamento de Servicios Escolares los aprobará y posteriormente </a:t>
            </a:r>
            <a:r>
              <a:rPr lang="es-MX" sz="1750" dirty="0">
                <a:latin typeface="Avenir Black" panose="020B0803020203020204" pitchFamily="34" charset="0"/>
              </a:rPr>
              <a:t>realizará el trámite correspondiente ante la Dirección General de Profesiones de la CDMX, de acuerdo a sus lineamientos</a:t>
            </a:r>
            <a:r>
              <a:rPr lang="es-MX" dirty="0">
                <a:latin typeface="Avenir Black" panose="020B0803020203020204" pitchFamily="34" charset="0"/>
              </a:rPr>
              <a:t>.</a:t>
            </a:r>
          </a:p>
          <a:p>
            <a:pPr marL="450850" lvl="1" indent="-368300" algn="just" eaLnBrk="0" hangingPunct="0">
              <a:spcBef>
                <a:spcPct val="20000"/>
              </a:spcBef>
              <a:buFont typeface="Wingdings" pitchFamily="2" charset="2"/>
              <a:buChar char="ü"/>
              <a:defRPr/>
            </a:pPr>
            <a:endParaRPr lang="es-MX" sz="12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ES_tradnl" sz="1750" dirty="0">
                <a:latin typeface="Avenir Book" panose="02000503020000020003" pitchFamily="2" charset="0"/>
              </a:rPr>
              <a:t>La fecha, lugar y hora para el evento de Ceremonia de Graduación, serán comunicados en el momento oportuno por cada Dirección de Carrera, favor de estar pendiente</a:t>
            </a:r>
            <a:r>
              <a:rPr lang="es-ES_tradnl" dirty="0">
                <a:latin typeface="Avenir Book" panose="02000503020000020003" pitchFamily="2" charset="0"/>
              </a:rPr>
              <a:t>.</a:t>
            </a:r>
          </a:p>
          <a:p>
            <a:pPr marL="450850" lvl="1" indent="-368300" algn="just" eaLnBrk="0" hangingPunct="0">
              <a:spcBef>
                <a:spcPct val="20000"/>
              </a:spcBef>
              <a:buFont typeface="Wingdings" pitchFamily="2" charset="2"/>
              <a:buChar char="ü"/>
              <a:defRPr/>
            </a:pPr>
            <a:endParaRPr lang="es-ES_tradnl" sz="12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sz="1750" dirty="0">
                <a:latin typeface="Avenir Book" panose="02000503020000020003" pitchFamily="2" charset="0"/>
              </a:rPr>
              <a:t>Una vez que la Dirección General de Profesiones de la CDMX haya procesado y generado la cédula profesional electrónica, se enviará correo electrónico dirigido al titulado con las indicaciones para obtenerla.</a:t>
            </a:r>
          </a:p>
          <a:p>
            <a:pPr marL="450850" lvl="1" indent="-368300" algn="just" eaLnBrk="0" hangingPunct="0">
              <a:spcBef>
                <a:spcPct val="20000"/>
              </a:spcBef>
              <a:buFont typeface="Wingdings" pitchFamily="2" charset="2"/>
              <a:buChar char="ü"/>
              <a:defRPr/>
            </a:pPr>
            <a:endParaRPr lang="es-MX" dirty="0">
              <a:latin typeface="Avenir Book" panose="02000503020000020003" pitchFamily="2" charset="0"/>
            </a:endParaRPr>
          </a:p>
          <a:p>
            <a:pPr marL="266700" lvl="1" indent="-174625" algn="just" eaLnBrk="0" hangingPunct="0">
              <a:spcBef>
                <a:spcPct val="20000"/>
              </a:spcBef>
              <a:buFont typeface="Wingdings" pitchFamily="2" charset="2"/>
              <a:buChar char="ü"/>
              <a:defRPr/>
            </a:pPr>
            <a:endParaRPr lang="es-ES_tradnl" sz="1700" dirty="0">
              <a:latin typeface="Avenir Book" panose="02000503020000020003" pitchFamily="2" charset="0"/>
            </a:endParaRP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0033CC"/>
                </a:solidFill>
                <a:latin typeface="Avenir Black" panose="020B0803020203020204" pitchFamily="34" charset="0"/>
              </a:rPr>
              <a:t>Importante</a:t>
            </a:r>
            <a:endParaRPr lang="es-MX" sz="2800" b="0" dirty="0">
              <a:solidFill>
                <a:srgbClr val="0033CC"/>
              </a:solidFill>
              <a:latin typeface="Avenir Black" panose="020B0803020203020204" pitchFamily="34" charset="0"/>
            </a:endParaRPr>
          </a:p>
        </p:txBody>
      </p:sp>
    </p:spTree>
    <p:extLst>
      <p:ext uri="{BB962C8B-B14F-4D97-AF65-F5344CB8AC3E}">
        <p14:creationId xmlns:p14="http://schemas.microsoft.com/office/powerpoint/2010/main" val="2639870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24436" y="1679693"/>
            <a:ext cx="11161058" cy="5036454"/>
          </a:xfrm>
          <a:prstGeom prst="rect">
            <a:avLst/>
          </a:prstGeom>
          <a:noFill/>
          <a:ln w="57150" cmpd="thickThin">
            <a:noFill/>
            <a:miter lim="800000"/>
            <a:headEnd/>
            <a:tailEnd/>
          </a:ln>
        </p:spPr>
        <p:txBody>
          <a:bodyPr lIns="144000" rIns="144000"/>
          <a:lstStyle/>
          <a:p>
            <a:pPr marL="266700" lvl="1" indent="-174625"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i="1" dirty="0">
                <a:latin typeface="Avenir Book" panose="02000503020000020003" pitchFamily="2" charset="0"/>
              </a:rPr>
              <a:t>Para poder descargar la cédula profesional electrónica de la Dirección General de Profesiones de la CDMX, el titulado deberá contar con su </a:t>
            </a:r>
            <a:r>
              <a:rPr lang="es-MX" i="1" dirty="0" err="1">
                <a:latin typeface="Avenir Book" panose="02000503020000020003" pitchFamily="2" charset="0"/>
              </a:rPr>
              <a:t>e.firma</a:t>
            </a:r>
            <a:r>
              <a:rPr lang="es-MX" i="1" dirty="0">
                <a:latin typeface="Avenir Book" panose="02000503020000020003" pitchFamily="2" charset="0"/>
              </a:rPr>
              <a:t> emitida por el SAT y podrá realizar la transacción económica del trámite con su tarjeta de crédito o débito bancaria</a:t>
            </a:r>
            <a:r>
              <a:rPr lang="es-MX" dirty="0">
                <a:latin typeface="Avenir Book" panose="02000503020000020003" pitchFamily="2" charset="0"/>
              </a:rPr>
              <a:t>.</a:t>
            </a:r>
          </a:p>
          <a:p>
            <a:pPr marL="450850" lvl="1" indent="-368300"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dirty="0">
                <a:latin typeface="Avenir Book" panose="02000503020000020003" pitchFamily="2" charset="0"/>
              </a:rPr>
              <a:t>Una vez que el titulado cuente con su cédula profesional electrónica, deberá subirla a la plataforma de la UTSJR: </a:t>
            </a:r>
            <a:r>
              <a:rPr lang="es-MX" dirty="0">
                <a:latin typeface="Avenir Black" panose="020B0803020203020204" pitchFamily="34" charset="0"/>
              </a:rPr>
              <a:t>www.utsjr.edu.mx/Accesos Externos/Trámites Egresados </a:t>
            </a:r>
            <a:r>
              <a:rPr lang="es-MX" dirty="0">
                <a:latin typeface="Avenir Book" panose="02000503020000020003" pitchFamily="2" charset="0"/>
              </a:rPr>
              <a:t>y notificar vía correo o telefónicamente al Departamento de Servicios Escolares para su verificación y aprobación.</a:t>
            </a:r>
          </a:p>
          <a:p>
            <a:pPr marL="450850" lvl="1" indent="-368300"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dirty="0">
                <a:latin typeface="Avenir Book" panose="02000503020000020003" pitchFamily="2" charset="0"/>
              </a:rPr>
              <a:t>Es necesario que todos los estudiantes próximos a egresar y ser titulados, cuenten con su </a:t>
            </a:r>
            <a:r>
              <a:rPr lang="es-MX" dirty="0" err="1">
                <a:latin typeface="Avenir Book" panose="02000503020000020003" pitchFamily="2" charset="0"/>
              </a:rPr>
              <a:t>e.firma</a:t>
            </a:r>
            <a:r>
              <a:rPr lang="es-MX" dirty="0">
                <a:latin typeface="Avenir Book" panose="02000503020000020003" pitchFamily="2" charset="0"/>
              </a:rPr>
              <a:t>, la cual es de carácter gratuito, o en su caso renovarla o actualizarla de acuerdo a lo establecido por el SAT.</a:t>
            </a:r>
          </a:p>
          <a:p>
            <a:pPr marL="450850" lvl="1" indent="-368300" algn="just" eaLnBrk="0" hangingPunct="0">
              <a:spcBef>
                <a:spcPct val="20000"/>
              </a:spcBef>
              <a:defRPr/>
            </a:pPr>
            <a:endParaRPr lang="es-MX"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dirty="0">
                <a:latin typeface="Avenir Book" panose="02000503020000020003" pitchFamily="2" charset="0"/>
              </a:rPr>
              <a:t>Una vez que los egresados cuenten con toda su documentación oficial podrán gestionar su tramite de Cédula Profesional Estatal de Querétaro.</a:t>
            </a:r>
            <a:endParaRPr lang="es-ES_tradnl" dirty="0">
              <a:latin typeface="Avenir Book" panose="02000503020000020003" pitchFamily="2" charset="0"/>
            </a:endParaRPr>
          </a:p>
        </p:txBody>
      </p:sp>
      <p:sp>
        <p:nvSpPr>
          <p:cNvPr id="5"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0033CC"/>
                </a:solidFill>
                <a:latin typeface="Avenir Black" panose="020B0803020203020204" pitchFamily="34" charset="0"/>
              </a:rPr>
              <a:t>Importante</a:t>
            </a:r>
            <a:endParaRPr lang="es-MX" sz="2800" b="0" dirty="0">
              <a:solidFill>
                <a:srgbClr val="0033CC"/>
              </a:solidFill>
              <a:latin typeface="Avenir Black" panose="020B0803020203020204" pitchFamily="34" charset="0"/>
            </a:endParaRPr>
          </a:p>
        </p:txBody>
      </p:sp>
    </p:spTree>
    <p:extLst>
      <p:ext uri="{BB962C8B-B14F-4D97-AF65-F5344CB8AC3E}">
        <p14:creationId xmlns:p14="http://schemas.microsoft.com/office/powerpoint/2010/main" val="150729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24435" y="1549065"/>
            <a:ext cx="11434315" cy="5167083"/>
          </a:xfrm>
          <a:prstGeom prst="rect">
            <a:avLst/>
          </a:prstGeom>
          <a:noFill/>
          <a:ln w="57150" cmpd="thickThin">
            <a:noFill/>
            <a:miter lim="800000"/>
            <a:headEnd/>
            <a:tailEnd/>
          </a:ln>
        </p:spPr>
        <p:txBody>
          <a:bodyPr lIns="144000" rIns="144000"/>
          <a:lstStyle/>
          <a:p>
            <a:pPr marL="92075" lvl="1" algn="just" eaLnBrk="0" hangingPunct="0">
              <a:spcBef>
                <a:spcPct val="20000"/>
              </a:spcBef>
              <a:defRPr/>
            </a:pPr>
            <a:r>
              <a:rPr lang="es-ES" sz="1600" dirty="0">
                <a:latin typeface="Avenir Book" panose="02000503020000020003" pitchFamily="2" charset="0"/>
              </a:rPr>
              <a:t>Hacemos de su conocimiento que sus documentos oficiales que nos requiera la DGP y la DEP para su trámite de Cédula Profesional, serán verificados en su autenticidad ante las dependencias oficiales correspondientes, por lo que si se determinara que alguno de ellos carece de validez oficial, se procederá conforme a la establecido en el Reglamento Académico de la Universidad Tecnológica de San Juan del Río, Querétaro, en su CAPÍTULO I. DISPOSICIONES GENERALES, Artículo 5, que a la letra dice:</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 “La Universidad procederá de forma inmediata a la baja definitiva de un estudiante, si durante el transcurso y/o término de su formación académica se le comprueba la ilegalidad (documento apócrifo), de algún documento oficial necesario para la inscripción, reinscripción y/o titulación. </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Así mismo si en el ejercicio profesional se le comprueba la ilegitimidad de algún documento oficial de su formación académica, conforme al Artículo 5º de la Constitución Política de los Estados Unidos Mexicanos, las acciones académicas o administrativas serán inexistentes y quedarán sin efecto a cualquier beneficio que haya logrado o esté realizando, procediendo en su contra las sanciones que por ley sean aplicables.”</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Así mismo le informamos que de incurrir en la falta antes mencionada, también se aplicará lo establecido en el Acuerdo de la SEP 17/11/17, Artículo 62, párrafo segundo, que a la letra dice: "De comprobarse que la documentación no es auténtica, que la información sea falsa o que haya sido alterada, el Particular dará parte a las autoridades competentes para los efectos legales a que haya lugar; procederá a anular las calificaciones obtenidas por el alumno en el nivel educativo del tipo superior que hubiese cursado, y lo hará del conocimiento al alumno".</a:t>
            </a:r>
            <a:endParaRPr lang="es-ES_tradnl" sz="1600" dirty="0">
              <a:latin typeface="Avenir Book" panose="02000503020000020003" pitchFamily="2" charset="0"/>
            </a:endParaRP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0033CC"/>
                </a:solidFill>
                <a:latin typeface="Avenir Black" panose="020B0803020203020204" pitchFamily="34" charset="0"/>
              </a:rPr>
              <a:t>Importante</a:t>
            </a:r>
            <a:endParaRPr lang="es-MX" sz="2800" b="0" dirty="0">
              <a:solidFill>
                <a:srgbClr val="0033CC"/>
              </a:solidFill>
              <a:latin typeface="Avenir Black" panose="020B0803020203020204" pitchFamily="34" charset="0"/>
            </a:endParaRPr>
          </a:p>
        </p:txBody>
      </p:sp>
    </p:spTree>
    <p:extLst>
      <p:ext uri="{BB962C8B-B14F-4D97-AF65-F5344CB8AC3E}">
        <p14:creationId xmlns:p14="http://schemas.microsoft.com/office/powerpoint/2010/main" val="360686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18148" y="1861345"/>
            <a:ext cx="11798660" cy="3772751"/>
          </a:xfrm>
          <a:prstGeom prst="rect">
            <a:avLst/>
          </a:prstGeom>
          <a:noFill/>
          <a:ln w="57150" cmpd="thickThin">
            <a:noFill/>
            <a:miter lim="800000"/>
            <a:headEnd/>
            <a:tailEnd/>
          </a:ln>
        </p:spPr>
        <p:txBody>
          <a:bodyPr lIns="144000" rIns="144000" anchor="ctr" anchorCtr="0"/>
          <a:lstStyle/>
          <a:p>
            <a:pPr marL="92075" lvl="1" algn="just" eaLnBrk="0" hangingPunct="0">
              <a:lnSpc>
                <a:spcPct val="150000"/>
              </a:lnSpc>
              <a:spcBef>
                <a:spcPct val="20000"/>
              </a:spcBef>
              <a:defRPr/>
            </a:pPr>
            <a:r>
              <a:rPr lang="es-MX" sz="2800" dirty="0">
                <a:latin typeface="Avenir Book" panose="02000503020000020003" pitchFamily="2" charset="0"/>
              </a:rPr>
              <a:t>Los egresados del nivel Licenciatura ó Ingeniería </a:t>
            </a:r>
            <a:r>
              <a:rPr lang="es-MX" sz="2800" u="sng" dirty="0">
                <a:latin typeface="Avenir Book" panose="02000503020000020003" pitchFamily="2" charset="0"/>
              </a:rPr>
              <a:t>que no realicen su Trámite de Titulación en el tiempo establecido</a:t>
            </a:r>
            <a:r>
              <a:rPr lang="es-MX" sz="2800" dirty="0">
                <a:latin typeface="Avenir Book" panose="02000503020000020003" pitchFamily="2" charset="0"/>
              </a:rPr>
              <a:t> en el Reglamento Académico vigente, Artículo número 61, quedarán registrados como </a:t>
            </a:r>
            <a:r>
              <a:rPr lang="es-MX" sz="2800" dirty="0">
                <a:latin typeface="Avenir Black" panose="020B0803020203020204" pitchFamily="34" charset="0"/>
              </a:rPr>
              <a:t>egresados no titulados, </a:t>
            </a:r>
            <a:r>
              <a:rPr lang="es-MX" sz="2800" dirty="0">
                <a:latin typeface="Avenir Book" panose="02000503020000020003" pitchFamily="2" charset="0"/>
              </a:rPr>
              <a:t>sin posibilidad de poderse titular por alguna otra opción que no sea el proyecto de estadía.</a:t>
            </a: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0033CC"/>
                </a:solidFill>
                <a:latin typeface="Avenir Black" panose="020B0803020203020204" pitchFamily="34" charset="0"/>
              </a:rPr>
              <a:t>Reglamento Académico vigente</a:t>
            </a:r>
            <a:endParaRPr lang="es-MX" sz="2800" b="0" dirty="0">
              <a:solidFill>
                <a:srgbClr val="0033CC"/>
              </a:solidFill>
              <a:latin typeface="Avenir Black" panose="020B0803020203020204" pitchFamily="34" charset="0"/>
            </a:endParaRPr>
          </a:p>
        </p:txBody>
      </p:sp>
    </p:spTree>
    <p:extLst>
      <p:ext uri="{BB962C8B-B14F-4D97-AF65-F5344CB8AC3E}">
        <p14:creationId xmlns:p14="http://schemas.microsoft.com/office/powerpoint/2010/main" val="1317129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24436" y="1743026"/>
            <a:ext cx="11130964" cy="4580403"/>
          </a:xfrm>
          <a:prstGeom prst="rect">
            <a:avLst/>
          </a:prstGeom>
          <a:noFill/>
          <a:ln w="57150" cmpd="thickThin">
            <a:noFill/>
            <a:miter lim="800000"/>
            <a:headEnd/>
            <a:tailEnd/>
          </a:ln>
        </p:spPr>
        <p:txBody>
          <a:bodyPr lIns="144000" rIns="144000"/>
          <a:lstStyle/>
          <a:p>
            <a:pPr marL="450850" indent="-355600" algn="just" eaLnBrk="0" hangingPunct="0">
              <a:buFont typeface="Wingdings" panose="05000000000000000000" pitchFamily="2" charset="2"/>
              <a:buChar char="ü"/>
              <a:tabLst>
                <a:tab pos="450850" algn="l"/>
              </a:tabLst>
              <a:defRPr/>
            </a:pPr>
            <a:r>
              <a:rPr lang="es-ES" sz="2000" dirty="0">
                <a:latin typeface="Avenir Black" panose="020B0803020203020204" pitchFamily="34" charset="0"/>
              </a:rPr>
              <a:t>$ 450.00 </a:t>
            </a:r>
            <a:r>
              <a:rPr lang="es-ES" sz="2000" dirty="0">
                <a:latin typeface="Avenir Book" panose="02000503020000020003" pitchFamily="2" charset="0"/>
              </a:rPr>
              <a:t>por concepto de fotografías que deberá pagar antes del 28 de octubre de 2024.</a:t>
            </a:r>
          </a:p>
          <a:p>
            <a:pPr marL="450850" indent="-355600" algn="just" eaLnBrk="0" hangingPunct="0">
              <a:buFont typeface="Wingdings" panose="05000000000000000000" pitchFamily="2" charset="2"/>
              <a:buChar char="ü"/>
              <a:tabLst>
                <a:tab pos="450850" algn="l"/>
              </a:tabLst>
              <a:defRPr/>
            </a:pPr>
            <a:endParaRPr lang="es-ES" sz="900" dirty="0">
              <a:latin typeface="Avenir Book" panose="02000503020000020003" pitchFamily="2" charset="0"/>
            </a:endParaRPr>
          </a:p>
          <a:p>
            <a:pPr marL="450850" indent="-355600" algn="just" eaLnBrk="0" hangingPunct="0">
              <a:buFont typeface="Wingdings" panose="05000000000000000000" pitchFamily="2" charset="2"/>
              <a:buChar char="ü"/>
              <a:tabLst>
                <a:tab pos="450850" algn="l"/>
              </a:tabLst>
              <a:defRPr/>
            </a:pPr>
            <a:r>
              <a:rPr lang="es-ES" sz="2000" dirty="0">
                <a:latin typeface="Avenir Black" panose="020B0803020203020204" pitchFamily="34" charset="0"/>
              </a:rPr>
              <a:t>$ 2,369.00 </a:t>
            </a:r>
            <a:r>
              <a:rPr lang="es-ES" sz="2000" dirty="0">
                <a:latin typeface="Avenir Book" panose="02000503020000020003" pitchFamily="2" charset="0"/>
              </a:rPr>
              <a:t>por concepto de reinscripción al 11° Cuatrimestre (Estadía en el Sector Productivo) a realizar del 09 al 13 de diciembre de 2024, (21.82 UMA´S).</a:t>
            </a:r>
          </a:p>
          <a:p>
            <a:pPr marL="450850" indent="-355600" algn="just" eaLnBrk="0" hangingPunct="0">
              <a:buFont typeface="Wingdings" panose="05000000000000000000" pitchFamily="2" charset="2"/>
              <a:buChar char="ü"/>
              <a:tabLst>
                <a:tab pos="450850" algn="l"/>
              </a:tabLst>
              <a:defRPr/>
            </a:pPr>
            <a:endParaRPr lang="es-ES" sz="900" dirty="0">
              <a:latin typeface="Avenir Black" panose="020B0803020203020204" pitchFamily="34" charset="0"/>
            </a:endParaRPr>
          </a:p>
          <a:p>
            <a:pPr marL="450850" indent="-355600" algn="just" eaLnBrk="0" hangingPunct="0">
              <a:buFont typeface="Wingdings" panose="05000000000000000000" pitchFamily="2" charset="2"/>
              <a:buChar char="ü"/>
              <a:tabLst>
                <a:tab pos="450850" algn="l"/>
              </a:tabLst>
              <a:defRPr/>
            </a:pPr>
            <a:r>
              <a:rPr lang="es-ES" sz="2000" dirty="0">
                <a:latin typeface="Avenir Black" panose="020B0803020203020204" pitchFamily="34" charset="0"/>
              </a:rPr>
              <a:t>$ 2,300.00 </a:t>
            </a:r>
            <a:r>
              <a:rPr lang="es-ES" sz="2000" dirty="0">
                <a:latin typeface="Avenir Book" panose="02000503020000020003" pitchFamily="2" charset="0"/>
              </a:rPr>
              <a:t>aproximadamente por concepto de trámite de titulación a realizar del 28 de abril al 30 de mayo de 2025, (19.29 UMA´S, su valor se actualiza cada inicio de año).</a:t>
            </a:r>
          </a:p>
          <a:p>
            <a:pPr marL="450850" indent="-355600" algn="just" eaLnBrk="0" hangingPunct="0">
              <a:buFont typeface="Wingdings" panose="05000000000000000000" pitchFamily="2" charset="2"/>
              <a:buChar char="ü"/>
              <a:tabLst>
                <a:tab pos="450850" algn="l"/>
              </a:tabLst>
              <a:defRPr/>
            </a:pPr>
            <a:endParaRPr lang="es-ES" sz="900" dirty="0">
              <a:latin typeface="Avenir Black" panose="020B0803020203020204" pitchFamily="34" charset="0"/>
            </a:endParaRPr>
          </a:p>
          <a:p>
            <a:pPr marL="450850" indent="-355600" algn="just" eaLnBrk="0" hangingPunct="0">
              <a:buFont typeface="Wingdings" panose="05000000000000000000" pitchFamily="2" charset="2"/>
              <a:buChar char="ü"/>
              <a:tabLst>
                <a:tab pos="450850" algn="l"/>
              </a:tabLst>
              <a:defRPr/>
            </a:pPr>
            <a:r>
              <a:rPr lang="es-ES" sz="2000" dirty="0">
                <a:latin typeface="Avenir Black" panose="020B0803020203020204" pitchFamily="34" charset="0"/>
              </a:rPr>
              <a:t>$ 1,800.00 </a:t>
            </a:r>
            <a:r>
              <a:rPr lang="es-ES" sz="2000" dirty="0">
                <a:latin typeface="Avenir Book" panose="02000503020000020003" pitchFamily="2" charset="0"/>
              </a:rPr>
              <a:t>aproximadamente, por concepto de trámite de Cédula Profesional de la Dirección General de Profesiones de la CDMX, a realizarse en cuanto se les notifique.</a:t>
            </a:r>
          </a:p>
          <a:p>
            <a:pPr marL="450850" indent="-355600" algn="just" eaLnBrk="0" hangingPunct="0">
              <a:buFont typeface="Wingdings" panose="05000000000000000000" pitchFamily="2" charset="2"/>
              <a:buChar char="ü"/>
              <a:tabLst>
                <a:tab pos="450850" algn="l"/>
              </a:tabLst>
              <a:defRPr/>
            </a:pPr>
            <a:endParaRPr lang="es-ES" sz="900" dirty="0">
              <a:latin typeface="Avenir Black" panose="020B0803020203020204" pitchFamily="34" charset="0"/>
            </a:endParaRPr>
          </a:p>
          <a:p>
            <a:pPr marL="450850" indent="-355600" algn="just" eaLnBrk="0" hangingPunct="0">
              <a:buFont typeface="Wingdings" panose="05000000000000000000" pitchFamily="2" charset="2"/>
              <a:buChar char="ü"/>
              <a:tabLst>
                <a:tab pos="450850" algn="l"/>
              </a:tabLst>
              <a:defRPr/>
            </a:pPr>
            <a:r>
              <a:rPr lang="es-ES" sz="2000" dirty="0">
                <a:latin typeface="Avenir Black" panose="020B0803020203020204" pitchFamily="34" charset="0"/>
              </a:rPr>
              <a:t>$ 600.00 </a:t>
            </a:r>
            <a:r>
              <a:rPr lang="es-ES" sz="2000" dirty="0">
                <a:latin typeface="Avenir Book" panose="02000503020000020003" pitchFamily="2" charset="0"/>
              </a:rPr>
              <a:t>aproximadamente, por concepto de trámite de Cédula Profesional de la Dirección Estatal de Profesiones del Estado de Querétaro, a realizarse en cuanto tengas tu documentación oficial.</a:t>
            </a:r>
          </a:p>
          <a:p>
            <a:pPr marL="450850" indent="-355600" algn="just" eaLnBrk="0" hangingPunct="0">
              <a:buFont typeface="Wingdings" panose="05000000000000000000" pitchFamily="2" charset="2"/>
              <a:buChar char="ü"/>
              <a:tabLst>
                <a:tab pos="450850" algn="l"/>
              </a:tabLst>
              <a:defRPr/>
            </a:pPr>
            <a:endParaRPr lang="es-ES" sz="900" dirty="0">
              <a:latin typeface="Avenir Book" panose="02000503020000020003" pitchFamily="2" charset="0"/>
            </a:endParaRPr>
          </a:p>
          <a:p>
            <a:pPr marL="450850" indent="-355600" algn="just" eaLnBrk="0" hangingPunct="0">
              <a:buFont typeface="Wingdings" panose="05000000000000000000" pitchFamily="2" charset="2"/>
              <a:buChar char="ü"/>
              <a:tabLst>
                <a:tab pos="450850" algn="l"/>
              </a:tabLst>
              <a:defRPr/>
            </a:pPr>
            <a:r>
              <a:rPr lang="es-ES" sz="2000" dirty="0">
                <a:latin typeface="Avenir Black" panose="020B0803020203020204" pitchFamily="34" charset="0"/>
              </a:rPr>
              <a:t>Total de gastos ya establecidos: $ 7,519.00</a:t>
            </a: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0033CC"/>
                </a:solidFill>
                <a:latin typeface="Avenir Black" panose="020B0803020203020204" pitchFamily="34" charset="0"/>
              </a:rPr>
              <a:t>Estimación de gastos</a:t>
            </a:r>
            <a:endParaRPr lang="es-MX" sz="2800" b="0" dirty="0">
              <a:solidFill>
                <a:srgbClr val="0033CC"/>
              </a:solidFill>
              <a:latin typeface="Avenir Black" panose="020B0803020203020204" pitchFamily="34" charset="0"/>
            </a:endParaRPr>
          </a:p>
        </p:txBody>
      </p:sp>
    </p:spTree>
    <p:extLst>
      <p:ext uri="{BB962C8B-B14F-4D97-AF65-F5344CB8AC3E}">
        <p14:creationId xmlns:p14="http://schemas.microsoft.com/office/powerpoint/2010/main" val="795282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3"/>
          <p:cNvSpPr txBox="1">
            <a:spLocks/>
          </p:cNvSpPr>
          <p:nvPr/>
        </p:nvSpPr>
        <p:spPr>
          <a:xfrm>
            <a:off x="524436" y="1844873"/>
            <a:ext cx="11130964" cy="46153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indent="-368300" algn="just"/>
            <a:r>
              <a:rPr lang="es-ES" sz="2600" dirty="0">
                <a:latin typeface="Avenir Black" panose="020B0803020203020204" pitchFamily="34" charset="0"/>
              </a:rPr>
              <a:t>Reporte de estadía.- </a:t>
            </a:r>
            <a:r>
              <a:rPr lang="es-ES" sz="2600" dirty="0">
                <a:latin typeface="Avenir Book" panose="02000503020000020003" pitchFamily="2" charset="0"/>
              </a:rPr>
              <a:t>Importante considerar en el desarrollo del reporte, la realización de </a:t>
            </a:r>
            <a:r>
              <a:rPr lang="es-ES" sz="2600" u="sng" dirty="0">
                <a:latin typeface="Avenir Black" panose="020B0803020203020204" pitchFamily="34" charset="0"/>
              </a:rPr>
              <a:t>Citas</a:t>
            </a:r>
            <a:r>
              <a:rPr lang="es-ES" sz="2600" dirty="0">
                <a:latin typeface="Avenir Black" panose="020B0803020203020204" pitchFamily="34" charset="0"/>
              </a:rPr>
              <a:t> </a:t>
            </a:r>
            <a:r>
              <a:rPr lang="es-ES" sz="2600" dirty="0">
                <a:latin typeface="Avenir Book" panose="02000503020000020003" pitchFamily="2" charset="0"/>
              </a:rPr>
              <a:t>y </a:t>
            </a:r>
            <a:r>
              <a:rPr lang="es-ES" sz="2600" u="sng" dirty="0">
                <a:latin typeface="Avenir Black" panose="020B0803020203020204" pitchFamily="34" charset="0"/>
              </a:rPr>
              <a:t>Referencias Bibliográficas</a:t>
            </a:r>
            <a:r>
              <a:rPr lang="es-ES" sz="2600" dirty="0">
                <a:latin typeface="Avenir Black" panose="020B0803020203020204" pitchFamily="34" charset="0"/>
              </a:rPr>
              <a:t>. </a:t>
            </a:r>
            <a:r>
              <a:rPr lang="es-ES" sz="2600" dirty="0">
                <a:latin typeface="Avenir Book" panose="02000503020000020003" pitchFamily="2" charset="0"/>
              </a:rPr>
              <a:t>Esto de acuerdo a la </a:t>
            </a:r>
            <a:r>
              <a:rPr lang="es-ES" sz="2600" i="1" u="sng" dirty="0">
                <a:latin typeface="Avenir Book" panose="02000503020000020003" pitchFamily="2" charset="0"/>
              </a:rPr>
              <a:t>Política Institucional de Administración y gestión de la Propiedad Intelectual.</a:t>
            </a:r>
          </a:p>
          <a:p>
            <a:pPr marL="450850" indent="-368300" algn="just"/>
            <a:endParaRPr lang="en-US" sz="2000" dirty="0">
              <a:latin typeface="Avenir Book" panose="02000503020000020003" pitchFamily="2" charset="0"/>
            </a:endParaRPr>
          </a:p>
          <a:p>
            <a:pPr marL="450850" indent="-368300" algn="just"/>
            <a:r>
              <a:rPr lang="es-ES" sz="2600" i="1" dirty="0">
                <a:latin typeface="Avenir Book" panose="02000503020000020003" pitchFamily="2" charset="0"/>
              </a:rPr>
              <a:t> </a:t>
            </a:r>
            <a:r>
              <a:rPr lang="es-ES" sz="2600" dirty="0">
                <a:latin typeface="Avenir Black" panose="020B0803020203020204" pitchFamily="34" charset="0"/>
              </a:rPr>
              <a:t>Confidencialidad.-</a:t>
            </a:r>
            <a:r>
              <a:rPr lang="es-ES" sz="2600" i="1" dirty="0">
                <a:latin typeface="Avenir Black" panose="020B0803020203020204" pitchFamily="34" charset="0"/>
              </a:rPr>
              <a:t> </a:t>
            </a:r>
            <a:r>
              <a:rPr lang="es-ES" sz="2600" dirty="0">
                <a:latin typeface="Avenir Book" panose="02000503020000020003" pitchFamily="2" charset="0"/>
              </a:rPr>
              <a:t>Hacer uso correcto de la información de la empresa.</a:t>
            </a:r>
          </a:p>
          <a:p>
            <a:pPr marL="450850" indent="-368300" algn="just">
              <a:buNone/>
            </a:pPr>
            <a:r>
              <a:rPr lang="es-ES" sz="2600" dirty="0">
                <a:latin typeface="Avenir Book" panose="02000503020000020003" pitchFamily="2" charset="0"/>
              </a:rPr>
              <a:t> </a:t>
            </a:r>
            <a:endParaRPr lang="en-US" sz="2000" dirty="0">
              <a:latin typeface="Avenir Book" panose="02000503020000020003" pitchFamily="2" charset="0"/>
            </a:endParaRPr>
          </a:p>
          <a:p>
            <a:pPr marL="450850" indent="-368300" algn="just"/>
            <a:r>
              <a:rPr lang="es-ES" sz="2600" i="1" dirty="0">
                <a:latin typeface="Avenir Book" panose="02000503020000020003" pitchFamily="2" charset="0"/>
              </a:rPr>
              <a:t> </a:t>
            </a:r>
            <a:r>
              <a:rPr lang="es-ES" sz="2600" dirty="0">
                <a:latin typeface="Avenir Black" panose="020B0803020203020204" pitchFamily="34" charset="0"/>
              </a:rPr>
              <a:t>Fecha límite </a:t>
            </a:r>
            <a:r>
              <a:rPr lang="es-ES" sz="2600" dirty="0">
                <a:latin typeface="Avenir Book" panose="02000503020000020003" pitchFamily="2" charset="0"/>
              </a:rPr>
              <a:t>de colocación de estadía, el </a:t>
            </a:r>
            <a:r>
              <a:rPr lang="es-ES" sz="2600" dirty="0">
                <a:latin typeface="Avenir Black" panose="020B0803020203020204" pitchFamily="34" charset="0"/>
              </a:rPr>
              <a:t>02 de diciembre de 2024.</a:t>
            </a:r>
          </a:p>
          <a:p>
            <a:pPr marL="450850" indent="-368300" algn="just"/>
            <a:endParaRPr lang="es-ES" sz="2000" b="1" dirty="0">
              <a:latin typeface="Avenir Book" panose="02000503020000020003" pitchFamily="2" charset="0"/>
            </a:endParaRPr>
          </a:p>
          <a:p>
            <a:pPr marL="450850" indent="-368300" algn="just"/>
            <a:r>
              <a:rPr lang="es-ES" sz="2600" dirty="0">
                <a:latin typeface="Avenir Black" panose="020B0803020203020204" pitchFamily="34" charset="0"/>
              </a:rPr>
              <a:t>Periodo de estadía </a:t>
            </a:r>
            <a:r>
              <a:rPr lang="es-ES" sz="2600" dirty="0">
                <a:latin typeface="Avenir Book" panose="02000503020000020003" pitchFamily="2" charset="0"/>
              </a:rPr>
              <a:t>del 03 de enero al 16 de abril de 2025.</a:t>
            </a:r>
            <a:endParaRPr lang="en-US" sz="2600" b="1" dirty="0">
              <a:latin typeface="Avenir Book" panose="02000503020000020003" pitchFamily="2" charset="0"/>
            </a:endParaRPr>
          </a:p>
        </p:txBody>
      </p:sp>
      <p:sp>
        <p:nvSpPr>
          <p:cNvPr id="6"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0033CC"/>
                </a:solidFill>
                <a:latin typeface="Avenir Black" panose="020B0803020203020204" pitchFamily="34" charset="0"/>
              </a:rPr>
              <a:t>Puntos importantes</a:t>
            </a:r>
            <a:endParaRPr lang="es-MX" sz="2800" b="0" dirty="0">
              <a:solidFill>
                <a:srgbClr val="0033CC"/>
              </a:solidFill>
              <a:latin typeface="Avenir Black" panose="020B0803020203020204" pitchFamily="34" charset="0"/>
            </a:endParaRPr>
          </a:p>
        </p:txBody>
      </p:sp>
    </p:spTree>
    <p:extLst>
      <p:ext uri="{BB962C8B-B14F-4D97-AF65-F5344CB8AC3E}">
        <p14:creationId xmlns:p14="http://schemas.microsoft.com/office/powerpoint/2010/main" val="3452647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1"/>
          <p:cNvSpPr txBox="1">
            <a:spLocks/>
          </p:cNvSpPr>
          <p:nvPr/>
        </p:nvSpPr>
        <p:spPr>
          <a:xfrm>
            <a:off x="517358" y="1487239"/>
            <a:ext cx="10816389" cy="1267994"/>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419" sz="6000" dirty="0">
                <a:solidFill>
                  <a:schemeClr val="tx1"/>
                </a:solidFill>
                <a:latin typeface="Avenir Black" panose="020B0803020203020204" pitchFamily="34" charset="0"/>
              </a:rPr>
              <a:t>Gracias.</a:t>
            </a:r>
          </a:p>
        </p:txBody>
      </p:sp>
      <p:sp>
        <p:nvSpPr>
          <p:cNvPr id="4" name="Google Shape;15;p1"/>
          <p:cNvSpPr txBox="1">
            <a:spLocks/>
          </p:cNvSpPr>
          <p:nvPr/>
        </p:nvSpPr>
        <p:spPr>
          <a:xfrm>
            <a:off x="517357" y="5218498"/>
            <a:ext cx="10708105" cy="552592"/>
          </a:xfrm>
          <a:prstGeom prst="rect">
            <a:avLst/>
          </a:prstGeom>
          <a:noFill/>
          <a:ln>
            <a:noFill/>
          </a:ln>
        </p:spPr>
        <p:txBody>
          <a:bodyPr spcFirstLastPara="1" vert="horz" wrap="square" lIns="91223" tIns="45599" rIns="91223" bIns="45599"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rgbClr val="199C7F"/>
              </a:buClr>
              <a:buSzPts val="3600"/>
            </a:pPr>
            <a:r>
              <a:rPr lang="es-419" sz="3600" dirty="0">
                <a:latin typeface="Avenir Black" panose="020B0803020203020204" pitchFamily="34" charset="0"/>
              </a:rPr>
              <a:t>Departamento de Servicios Escolares.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305" y="2310499"/>
            <a:ext cx="2057399" cy="2000588"/>
          </a:xfrm>
          <a:prstGeom prst="rect">
            <a:avLst/>
          </a:prstGeom>
        </p:spPr>
      </p:pic>
    </p:spTree>
    <p:extLst>
      <p:ext uri="{BB962C8B-B14F-4D97-AF65-F5344CB8AC3E}">
        <p14:creationId xmlns:p14="http://schemas.microsoft.com/office/powerpoint/2010/main" val="679223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1474CA5-76DD-43D1-9677-70EF4D53E2D5}"/>
              </a:ext>
            </a:extLst>
          </p:cNvPr>
          <p:cNvPicPr>
            <a:picLocks noChangeAspect="1"/>
          </p:cNvPicPr>
          <p:nvPr/>
        </p:nvPicPr>
        <p:blipFill rotWithShape="1">
          <a:blip r:embed="rId2"/>
          <a:srcRect t="5756" b="6424"/>
          <a:stretch/>
        </p:blipFill>
        <p:spPr>
          <a:xfrm>
            <a:off x="1035422" y="1678937"/>
            <a:ext cx="10016935" cy="4636745"/>
          </a:xfrm>
          <a:prstGeom prst="rect">
            <a:avLst/>
          </a:prstGeom>
        </p:spPr>
      </p:pic>
      <p:sp>
        <p:nvSpPr>
          <p:cNvPr id="7" name="Flecha derecha 2">
            <a:extLst>
              <a:ext uri="{FF2B5EF4-FFF2-40B4-BE49-F238E27FC236}">
                <a16:creationId xmlns:a16="http://schemas.microsoft.com/office/drawing/2014/main" id="{F7A80C0C-8A3B-4569-80AE-E56010013B7D}"/>
              </a:ext>
            </a:extLst>
          </p:cNvPr>
          <p:cNvSpPr/>
          <p:nvPr/>
        </p:nvSpPr>
        <p:spPr>
          <a:xfrm rot="20084218">
            <a:off x="6968172" y="5458219"/>
            <a:ext cx="1367280" cy="26355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arcador de texto 1">
            <a:extLst>
              <a:ext uri="{FF2B5EF4-FFF2-40B4-BE49-F238E27FC236}">
                <a16:creationId xmlns:a16="http://schemas.microsoft.com/office/drawing/2014/main" id="{478F7E84-2E9A-41A4-8C9A-EA6AF3BFF0AD}"/>
              </a:ext>
            </a:extLst>
          </p:cNvPr>
          <p:cNvSpPr txBox="1">
            <a:spLocks/>
          </p:cNvSpPr>
          <p:nvPr/>
        </p:nvSpPr>
        <p:spPr>
          <a:xfrm>
            <a:off x="539827" y="1015308"/>
            <a:ext cx="11193137" cy="3653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latin typeface="Avenir Black" panose="020B0803020203020204" pitchFamily="34" charset="0"/>
              </a:rPr>
              <a:t>Ruta en la página web </a:t>
            </a:r>
            <a:r>
              <a:rPr lang="es-ES" u="sng" dirty="0">
                <a:latin typeface="Avenir Black" panose="020B0803020203020204" pitchFamily="34" charset="0"/>
                <a:hlinkClick r:id="rId3"/>
              </a:rPr>
              <a:t>www.utsjr.edu.mx</a:t>
            </a:r>
            <a:r>
              <a:rPr lang="es-ES" dirty="0">
                <a:latin typeface="Avenir Black" panose="020B0803020203020204" pitchFamily="34" charset="0"/>
              </a:rPr>
              <a:t>  para descargar tu guía.</a:t>
            </a:r>
            <a:endParaRPr lang="es-MX" dirty="0">
              <a:latin typeface="Avenir Black" panose="020B0803020203020204" pitchFamily="34" charset="0"/>
            </a:endParaRPr>
          </a:p>
        </p:txBody>
      </p:sp>
    </p:spTree>
    <p:extLst>
      <p:ext uri="{BB962C8B-B14F-4D97-AF65-F5344CB8AC3E}">
        <p14:creationId xmlns:p14="http://schemas.microsoft.com/office/powerpoint/2010/main" val="362480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933B2D8-2B83-48AA-999C-679EA6EE467F}"/>
              </a:ext>
            </a:extLst>
          </p:cNvPr>
          <p:cNvPicPr>
            <a:picLocks noChangeAspect="1"/>
          </p:cNvPicPr>
          <p:nvPr/>
        </p:nvPicPr>
        <p:blipFill rotWithShape="1">
          <a:blip r:embed="rId2"/>
          <a:srcRect l="4706" t="11165" r="4937" b="4066"/>
          <a:stretch/>
        </p:blipFill>
        <p:spPr>
          <a:xfrm>
            <a:off x="1317813" y="1237127"/>
            <a:ext cx="10004610" cy="4947183"/>
          </a:xfrm>
          <a:prstGeom prst="rect">
            <a:avLst/>
          </a:prstGeom>
        </p:spPr>
      </p:pic>
      <p:sp>
        <p:nvSpPr>
          <p:cNvPr id="7" name="Flecha abajo 3">
            <a:extLst>
              <a:ext uri="{FF2B5EF4-FFF2-40B4-BE49-F238E27FC236}">
                <a16:creationId xmlns:a16="http://schemas.microsoft.com/office/drawing/2014/main" id="{C58EBC2A-5CC3-4ACD-9A63-435E9653C480}"/>
              </a:ext>
            </a:extLst>
          </p:cNvPr>
          <p:cNvSpPr/>
          <p:nvPr/>
        </p:nvSpPr>
        <p:spPr>
          <a:xfrm>
            <a:off x="7349497" y="2871105"/>
            <a:ext cx="612283" cy="56541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Flecha abajo 2">
            <a:extLst>
              <a:ext uri="{FF2B5EF4-FFF2-40B4-BE49-F238E27FC236}">
                <a16:creationId xmlns:a16="http://schemas.microsoft.com/office/drawing/2014/main" id="{82923445-EDBA-48A0-AC51-774081270DED}"/>
              </a:ext>
            </a:extLst>
          </p:cNvPr>
          <p:cNvSpPr/>
          <p:nvPr/>
        </p:nvSpPr>
        <p:spPr>
          <a:xfrm rot="16200000">
            <a:off x="5807958" y="5486897"/>
            <a:ext cx="471183" cy="73474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5003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18C0E783-1215-462C-BFC7-25D9CC4F8D3F}"/>
              </a:ext>
            </a:extLst>
          </p:cNvPr>
          <p:cNvSpPr>
            <a:spLocks noChangeArrowheads="1"/>
          </p:cNvSpPr>
          <p:nvPr/>
        </p:nvSpPr>
        <p:spPr bwMode="auto">
          <a:xfrm>
            <a:off x="524435" y="1695002"/>
            <a:ext cx="11130965" cy="4195159"/>
          </a:xfrm>
          <a:prstGeom prst="rect">
            <a:avLst/>
          </a:prstGeom>
          <a:noFill/>
          <a:ln w="57150" cmpd="thickThin">
            <a:noFill/>
            <a:miter lim="800000"/>
            <a:headEnd/>
            <a:tailEnd/>
          </a:ln>
        </p:spPr>
        <p:txBody>
          <a:bodyPr lIns="144000" rIns="144000"/>
          <a:lstStyle/>
          <a:p>
            <a:pPr algn="just">
              <a:spcBef>
                <a:spcPct val="20000"/>
              </a:spcBef>
              <a:defRPr/>
            </a:pPr>
            <a:r>
              <a:rPr lang="es-ES_tradnl" sz="1900" dirty="0">
                <a:latin typeface="Avenir Book" panose="02000503020000020003" pitchFamily="2" charset="0"/>
              </a:rPr>
              <a:t>Los documentos que se requieren para tu trámite de emisión de título y cédula profesional electrónica, son los siguientes: </a:t>
            </a:r>
          </a:p>
          <a:p>
            <a:pPr algn="just">
              <a:spcBef>
                <a:spcPct val="20000"/>
              </a:spcBef>
              <a:defRPr/>
            </a:pPr>
            <a:endParaRPr lang="es-ES_tradnl" sz="1600" dirty="0">
              <a:latin typeface="Avenir Book" panose="02000503020000020003" pitchFamily="2" charset="0"/>
            </a:endParaRPr>
          </a:p>
          <a:p>
            <a:pPr marL="914400" lvl="1" indent="-457200" algn="just">
              <a:spcBef>
                <a:spcPct val="20000"/>
              </a:spcBef>
              <a:buFont typeface="+mj-lt"/>
              <a:buAutoNum type="arabicParenR"/>
              <a:defRPr/>
            </a:pPr>
            <a:r>
              <a:rPr lang="es-ES_tradnl" sz="1900" dirty="0">
                <a:latin typeface="Avenir Black" panose="020B0803020203020204" pitchFamily="34" charset="0"/>
              </a:rPr>
              <a:t>Acta de Nacimiento.</a:t>
            </a:r>
          </a:p>
          <a:p>
            <a:pPr marL="914400" lvl="1" indent="-457200" algn="just">
              <a:spcBef>
                <a:spcPct val="20000"/>
              </a:spcBef>
              <a:buFont typeface="+mj-lt"/>
              <a:buAutoNum type="arabicParenR"/>
              <a:defRPr/>
            </a:pPr>
            <a:r>
              <a:rPr lang="es-ES_tradnl" sz="1900" dirty="0">
                <a:latin typeface="Avenir Black" panose="020B0803020203020204" pitchFamily="34" charset="0"/>
              </a:rPr>
              <a:t>Certificado de Bachillerato o Preparatoria (legalizado).</a:t>
            </a:r>
          </a:p>
          <a:p>
            <a:pPr marL="914400" lvl="1" indent="-457200" algn="just">
              <a:spcBef>
                <a:spcPct val="20000"/>
              </a:spcBef>
              <a:buFont typeface="+mj-lt"/>
              <a:buAutoNum type="arabicParenR"/>
              <a:defRPr/>
            </a:pPr>
            <a:r>
              <a:rPr lang="es-ES_tradnl" sz="1900" dirty="0">
                <a:latin typeface="Avenir Black" panose="020B0803020203020204" pitchFamily="34" charset="0"/>
              </a:rPr>
              <a:t>CURP (Verificar en la página web de la RENAPO que tu CURP este correcta) </a:t>
            </a:r>
          </a:p>
          <a:p>
            <a:pPr marL="914400" lvl="1" indent="-457200" algn="just">
              <a:spcBef>
                <a:spcPct val="20000"/>
              </a:spcBef>
              <a:buFont typeface="+mj-lt"/>
              <a:buAutoNum type="arabicParenR"/>
              <a:defRPr/>
            </a:pPr>
            <a:r>
              <a:rPr lang="es-ES" sz="1900" dirty="0">
                <a:latin typeface="Avenir Black" panose="020B0803020203020204" pitchFamily="34" charset="0"/>
              </a:rPr>
              <a:t>Certificado total de estudios del nivel T.S.U.</a:t>
            </a:r>
          </a:p>
          <a:p>
            <a:pPr marL="914400" lvl="1" indent="-457200" algn="just">
              <a:spcBef>
                <a:spcPct val="20000"/>
              </a:spcBef>
              <a:buFont typeface="+mj-lt"/>
              <a:buAutoNum type="arabicParenR"/>
              <a:defRPr/>
            </a:pPr>
            <a:r>
              <a:rPr lang="es-ES" sz="1900" dirty="0">
                <a:latin typeface="Avenir Black" panose="020B0803020203020204" pitchFamily="34" charset="0"/>
              </a:rPr>
              <a:t>Título Profesional del nivel T.S.U.</a:t>
            </a:r>
          </a:p>
          <a:p>
            <a:pPr marL="914400" lvl="1" indent="-457200" algn="just">
              <a:spcBef>
                <a:spcPct val="20000"/>
              </a:spcBef>
              <a:buFont typeface="+mj-lt"/>
              <a:buAutoNum type="arabicParenR"/>
              <a:defRPr/>
            </a:pPr>
            <a:r>
              <a:rPr lang="es-ES" sz="1900" dirty="0">
                <a:latin typeface="Avenir Black" panose="020B0803020203020204" pitchFamily="34" charset="0"/>
              </a:rPr>
              <a:t>Cédula Profesional del nivel T.S.U. </a:t>
            </a:r>
            <a:endParaRPr lang="es-ES_tradnl" sz="1900" dirty="0">
              <a:latin typeface="Avenir Black" panose="020B0803020203020204" pitchFamily="34" charset="0"/>
            </a:endParaRPr>
          </a:p>
          <a:p>
            <a:pPr algn="just">
              <a:spcBef>
                <a:spcPct val="20000"/>
              </a:spcBef>
              <a:defRPr/>
            </a:pPr>
            <a:endParaRPr lang="es-ES_tradnl" sz="1900" dirty="0">
              <a:latin typeface="Avenir Book" panose="02000503020000020003" pitchFamily="2" charset="0"/>
            </a:endParaRPr>
          </a:p>
          <a:p>
            <a:pPr algn="just">
              <a:spcBef>
                <a:spcPct val="20000"/>
              </a:spcBef>
              <a:defRPr/>
            </a:pPr>
            <a:r>
              <a:rPr lang="es-ES_tradnl" sz="1900" dirty="0">
                <a:latin typeface="Avenir Black" panose="020B0803020203020204" pitchFamily="34" charset="0"/>
              </a:rPr>
              <a:t>Nota:</a:t>
            </a:r>
            <a:r>
              <a:rPr lang="es-ES_tradnl" sz="1900" dirty="0">
                <a:latin typeface="Avenir Book" panose="02000503020000020003" pitchFamily="2" charset="0"/>
              </a:rPr>
              <a:t> Revisar que los documentos se encuentren en tu portal de alumno(a) de forma digital, legible y completa.</a:t>
            </a:r>
          </a:p>
        </p:txBody>
      </p:sp>
      <p:sp>
        <p:nvSpPr>
          <p:cNvPr id="6" name="Text Box 8">
            <a:extLst>
              <a:ext uri="{FF2B5EF4-FFF2-40B4-BE49-F238E27FC236}">
                <a16:creationId xmlns:a16="http://schemas.microsoft.com/office/drawing/2014/main" id="{1030BAF3-AF94-4010-9CF6-487A0A7296D5}"/>
              </a:ext>
            </a:extLst>
          </p:cNvPr>
          <p:cNvSpPr txBox="1">
            <a:spLocks noChangeArrowheads="1"/>
          </p:cNvSpPr>
          <p:nvPr/>
        </p:nvSpPr>
        <p:spPr bwMode="auto">
          <a:xfrm>
            <a:off x="524435" y="6094401"/>
            <a:ext cx="11303387" cy="323165"/>
          </a:xfrm>
          <a:prstGeom prst="rect">
            <a:avLst/>
          </a:prstGeom>
          <a:noFill/>
          <a:ln w="9525">
            <a:noFill/>
            <a:miter lim="800000"/>
            <a:headEnd/>
            <a:tailEnd/>
          </a:ln>
        </p:spPr>
        <p:txBody>
          <a:bodyPr wrap="square">
            <a:spAutoFit/>
          </a:bodyPr>
          <a:lstStyle/>
          <a:p>
            <a:pPr algn="ctr">
              <a:spcBef>
                <a:spcPct val="50000"/>
              </a:spcBef>
            </a:pPr>
            <a:r>
              <a:rPr lang="es-ES" sz="1500" dirty="0">
                <a:latin typeface="Avenir Book" panose="02000503020000020003" pitchFamily="2" charset="0"/>
              </a:rPr>
              <a:t>Para cualquier aclaración o duda marcar al Departamento de Servicios Escolares, teléfono: 427 1292000  Ext. 214, 232, 261 o 283.</a:t>
            </a:r>
          </a:p>
        </p:txBody>
      </p:sp>
      <p:sp>
        <p:nvSpPr>
          <p:cNvPr id="7"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dirty="0">
                <a:solidFill>
                  <a:srgbClr val="0033CC"/>
                </a:solidFill>
                <a:latin typeface="Avenir Black" panose="020B0803020203020204" pitchFamily="34" charset="0"/>
                <a:ea typeface="+mn-ea"/>
                <a:cs typeface="+mn-cs"/>
              </a:rPr>
              <a:t>Requerimientos de documentación</a:t>
            </a:r>
            <a:endParaRPr lang="es-MX" sz="2800" dirty="0">
              <a:solidFill>
                <a:srgbClr val="0033CC"/>
              </a:solidFill>
              <a:latin typeface="Avenir Black" panose="020B0803020203020204" pitchFamily="34" charset="0"/>
              <a:ea typeface="+mn-ea"/>
              <a:cs typeface="+mn-cs"/>
            </a:endParaRPr>
          </a:p>
        </p:txBody>
      </p:sp>
    </p:spTree>
    <p:extLst>
      <p:ext uri="{BB962C8B-B14F-4D97-AF65-F5344CB8AC3E}">
        <p14:creationId xmlns:p14="http://schemas.microsoft.com/office/powerpoint/2010/main" val="276256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06EAA54-1197-459A-84C6-A002823D7BCA}"/>
              </a:ext>
            </a:extLst>
          </p:cNvPr>
          <p:cNvSpPr>
            <a:spLocks noChangeArrowheads="1"/>
          </p:cNvSpPr>
          <p:nvPr/>
        </p:nvSpPr>
        <p:spPr bwMode="auto">
          <a:xfrm>
            <a:off x="362859" y="1575231"/>
            <a:ext cx="11480800" cy="4875079"/>
          </a:xfrm>
          <a:prstGeom prst="rect">
            <a:avLst/>
          </a:prstGeom>
          <a:noFill/>
          <a:ln w="57150" cmpd="thickThin">
            <a:noFill/>
            <a:miter lim="800000"/>
            <a:headEnd/>
            <a:tailEnd/>
          </a:ln>
        </p:spPr>
        <p:txBody>
          <a:bodyPr lIns="144000" rIns="144000"/>
          <a:lstStyle/>
          <a:p>
            <a:pPr marL="457200" indent="-457200" algn="just">
              <a:spcBef>
                <a:spcPct val="20000"/>
              </a:spcBef>
              <a:buFont typeface="Wingdings" panose="05000000000000000000" pitchFamily="2" charset="2"/>
              <a:buChar char="ü"/>
              <a:defRPr/>
            </a:pPr>
            <a:r>
              <a:rPr lang="es-ES_tradnl" sz="1600" dirty="0">
                <a:latin typeface="Avenir Black" panose="020B0803020203020204" pitchFamily="34" charset="0"/>
              </a:rPr>
              <a:t>5 fotografías tamaño Infantil, </a:t>
            </a:r>
            <a:r>
              <a:rPr lang="es-ES_tradnl" sz="1600" dirty="0">
                <a:latin typeface="Avenir Book" panose="02000503020000020003" pitchFamily="2" charset="0"/>
              </a:rPr>
              <a:t>de frente, blanco y negro, con fondo blanco, con retoque, en papel mate, con adherible, </a:t>
            </a:r>
            <a:r>
              <a:rPr lang="es-ES_tradnl" sz="1600" dirty="0">
                <a:latin typeface="Avenir Black" panose="020B0803020203020204" pitchFamily="34" charset="0"/>
              </a:rPr>
              <a:t>NO INSTANTÁNEAS</a:t>
            </a:r>
            <a:r>
              <a:rPr lang="es-ES_tradnl" sz="1600" dirty="0">
                <a:latin typeface="Avenir Book" panose="02000503020000020003" pitchFamily="2" charset="0"/>
              </a:rPr>
              <a:t>, con vestimenta formal y recientes, las cuales se utilizarán para los documentos oficiales que emite la UT San Juan.</a:t>
            </a:r>
          </a:p>
          <a:p>
            <a:pPr algn="just">
              <a:spcBef>
                <a:spcPct val="20000"/>
              </a:spcBef>
              <a:defRPr/>
            </a:pPr>
            <a:endParaRPr lang="es-ES_tradnl" sz="600" dirty="0">
              <a:latin typeface="Avenir Book" panose="02000503020000020003" pitchFamily="2" charset="0"/>
            </a:endParaRPr>
          </a:p>
          <a:p>
            <a:pPr marL="457200" indent="-457200" algn="just" eaLnBrk="0" hangingPunct="0">
              <a:spcBef>
                <a:spcPct val="20000"/>
              </a:spcBef>
              <a:buFont typeface="Wingdings" panose="05000000000000000000" pitchFamily="2" charset="2"/>
              <a:buChar char="ü"/>
              <a:defRPr/>
            </a:pPr>
            <a:r>
              <a:rPr lang="es-ES_tradnl" sz="1600" dirty="0">
                <a:latin typeface="Avenir Black" panose="020B0803020203020204" pitchFamily="34" charset="0"/>
              </a:rPr>
              <a:t>2 fotografías tamaño Título </a:t>
            </a:r>
            <a:r>
              <a:rPr lang="es-ES_tradnl" sz="1600" dirty="0">
                <a:latin typeface="Avenir Book" panose="02000503020000020003" pitchFamily="2" charset="0"/>
              </a:rPr>
              <a:t>con las mismas características de las tamaño infantil, las cuales se utilizarán para tu título profesional.</a:t>
            </a:r>
          </a:p>
          <a:p>
            <a:pPr algn="just" eaLnBrk="0" hangingPunct="0">
              <a:spcBef>
                <a:spcPct val="20000"/>
              </a:spcBef>
              <a:defRPr/>
            </a:pPr>
            <a:endParaRPr lang="es-ES_tradnl" sz="600" dirty="0">
              <a:latin typeface="Avenir Book" panose="02000503020000020003" pitchFamily="2" charset="0"/>
            </a:endParaRPr>
          </a:p>
          <a:p>
            <a:pPr marL="457200" indent="-457200" algn="just" eaLnBrk="0" hangingPunct="0">
              <a:spcBef>
                <a:spcPct val="20000"/>
              </a:spcBef>
              <a:buFont typeface="Wingdings" panose="05000000000000000000" pitchFamily="2" charset="2"/>
              <a:buChar char="ü"/>
              <a:defRPr/>
            </a:pPr>
            <a:r>
              <a:rPr lang="es-ES_tradnl" sz="1600" dirty="0">
                <a:latin typeface="Avenir Black" panose="020B0803020203020204" pitchFamily="34" charset="0"/>
              </a:rPr>
              <a:t>1 Folder tamaño carta color azul cielo, </a:t>
            </a:r>
            <a:r>
              <a:rPr lang="es-ES_tradnl" sz="1600" dirty="0">
                <a:latin typeface="Avenir Book" panose="02000503020000020003" pitchFamily="2" charset="0"/>
              </a:rPr>
              <a:t>sin nombre ni etiquetas.</a:t>
            </a:r>
          </a:p>
          <a:p>
            <a:pPr algn="just" eaLnBrk="0" hangingPunct="0">
              <a:spcBef>
                <a:spcPct val="20000"/>
              </a:spcBef>
              <a:defRPr/>
            </a:pPr>
            <a:endParaRPr lang="es-ES_tradnl" sz="2000" dirty="0">
              <a:latin typeface="Avenir Book" panose="02000503020000020003" pitchFamily="2" charset="0"/>
            </a:endParaRPr>
          </a:p>
          <a:p>
            <a:pPr algn="ctr"/>
            <a:r>
              <a:rPr lang="es-ES_tradnl" altLang="es-ES" sz="1600" dirty="0">
                <a:latin typeface="Avenir Black" panose="020B0803020203020204" pitchFamily="34" charset="0"/>
              </a:rPr>
              <a:t>Calendario para la entrega de fotografías</a:t>
            </a:r>
          </a:p>
          <a:p>
            <a:pPr algn="ctr"/>
            <a:r>
              <a:rPr lang="es-ES_tradnl" altLang="es-ES" sz="1600" dirty="0">
                <a:latin typeface="Avenir Black" panose="020B0803020203020204" pitchFamily="34" charset="0"/>
              </a:rPr>
              <a:t>del 11 al 19 de noviembre del 2024</a:t>
            </a:r>
          </a:p>
          <a:p>
            <a:pPr algn="ctr"/>
            <a:endParaRPr lang="es-ES_tradnl" altLang="es-ES" sz="1600" dirty="0">
              <a:latin typeface="Avenir Black" panose="020B0803020203020204" pitchFamily="34" charset="0"/>
            </a:endParaRPr>
          </a:p>
          <a:p>
            <a:pPr algn="ctr"/>
            <a:endParaRPr lang="es-ES_tradnl" sz="1400" b="1" dirty="0">
              <a:latin typeface="Avenir Book" panose="02000503020000020003" pitchFamily="2" charset="0"/>
            </a:endParaRPr>
          </a:p>
          <a:p>
            <a:pPr algn="ctr"/>
            <a:endParaRPr lang="es-ES_tradnl" sz="1600" dirty="0">
              <a:latin typeface="Avenir Book" panose="02000503020000020003" pitchFamily="2" charset="0"/>
            </a:endParaRPr>
          </a:p>
        </p:txBody>
      </p:sp>
      <p:graphicFrame>
        <p:nvGraphicFramePr>
          <p:cNvPr id="2" name="Tabla 1">
            <a:extLst>
              <a:ext uri="{FF2B5EF4-FFF2-40B4-BE49-F238E27FC236}">
                <a16:creationId xmlns:a16="http://schemas.microsoft.com/office/drawing/2014/main" id="{1476DAD2-D533-4C43-B1A6-9A0D6568967B}"/>
              </a:ext>
            </a:extLst>
          </p:cNvPr>
          <p:cNvGraphicFramePr>
            <a:graphicFrameLocks noGrp="1"/>
          </p:cNvGraphicFramePr>
          <p:nvPr>
            <p:extLst>
              <p:ext uri="{D42A27DB-BD31-4B8C-83A1-F6EECF244321}">
                <p14:modId xmlns:p14="http://schemas.microsoft.com/office/powerpoint/2010/main" val="2940255021"/>
              </p:ext>
            </p:extLst>
          </p:nvPr>
        </p:nvGraphicFramePr>
        <p:xfrm>
          <a:off x="1499239" y="4450643"/>
          <a:ext cx="9497311" cy="1854200"/>
        </p:xfrm>
        <a:graphic>
          <a:graphicData uri="http://schemas.openxmlformats.org/drawingml/2006/table">
            <a:tbl>
              <a:tblPr firstRow="1" bandRow="1">
                <a:tableStyleId>{5C22544A-7EE6-4342-B048-85BDC9FD1C3A}</a:tableStyleId>
              </a:tblPr>
              <a:tblGrid>
                <a:gridCol w="942271">
                  <a:extLst>
                    <a:ext uri="{9D8B030D-6E8A-4147-A177-3AD203B41FA5}">
                      <a16:colId xmlns:a16="http://schemas.microsoft.com/office/drawing/2014/main" val="144016754"/>
                    </a:ext>
                  </a:extLst>
                </a:gridCol>
                <a:gridCol w="1418377">
                  <a:extLst>
                    <a:ext uri="{9D8B030D-6E8A-4147-A177-3AD203B41FA5}">
                      <a16:colId xmlns:a16="http://schemas.microsoft.com/office/drawing/2014/main" val="766027115"/>
                    </a:ext>
                  </a:extLst>
                </a:gridCol>
                <a:gridCol w="1386327">
                  <a:extLst>
                    <a:ext uri="{9D8B030D-6E8A-4147-A177-3AD203B41FA5}">
                      <a16:colId xmlns:a16="http://schemas.microsoft.com/office/drawing/2014/main" val="696282562"/>
                    </a:ext>
                  </a:extLst>
                </a:gridCol>
                <a:gridCol w="1638137">
                  <a:extLst>
                    <a:ext uri="{9D8B030D-6E8A-4147-A177-3AD203B41FA5}">
                      <a16:colId xmlns:a16="http://schemas.microsoft.com/office/drawing/2014/main" val="4006188224"/>
                    </a:ext>
                  </a:extLst>
                </a:gridCol>
                <a:gridCol w="1329612">
                  <a:extLst>
                    <a:ext uri="{9D8B030D-6E8A-4147-A177-3AD203B41FA5}">
                      <a16:colId xmlns:a16="http://schemas.microsoft.com/office/drawing/2014/main" val="2448706851"/>
                    </a:ext>
                  </a:extLst>
                </a:gridCol>
                <a:gridCol w="1400179">
                  <a:extLst>
                    <a:ext uri="{9D8B030D-6E8A-4147-A177-3AD203B41FA5}">
                      <a16:colId xmlns:a16="http://schemas.microsoft.com/office/drawing/2014/main" val="2717996128"/>
                    </a:ext>
                  </a:extLst>
                </a:gridCol>
                <a:gridCol w="1382408">
                  <a:extLst>
                    <a:ext uri="{9D8B030D-6E8A-4147-A177-3AD203B41FA5}">
                      <a16:colId xmlns:a16="http://schemas.microsoft.com/office/drawing/2014/main" val="334812027"/>
                    </a:ext>
                  </a:extLst>
                </a:gridCol>
              </a:tblGrid>
              <a:tr h="370840">
                <a:tc>
                  <a:txBody>
                    <a:bodyPr/>
                    <a:lstStyle/>
                    <a:p>
                      <a:pPr algn="ctr"/>
                      <a:r>
                        <a:rPr lang="es-MX" sz="1200" b="0" dirty="0">
                          <a:solidFill>
                            <a:schemeClr val="tx1"/>
                          </a:solidFill>
                          <a:latin typeface="Avenir Black" panose="020B0803020203020204" pitchFamily="34" charset="0"/>
                        </a:rPr>
                        <a:t>Hora</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Avenir Black" panose="020B0803020203020204" pitchFamily="34" charset="0"/>
                        </a:rPr>
                        <a:t>Lunes 11-Nov</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Avenir Black" panose="020B0803020203020204" pitchFamily="34" charset="0"/>
                        </a:rPr>
                        <a:t>Martes 12-Nov</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Avenir Black" panose="020B0803020203020204" pitchFamily="34" charset="0"/>
                        </a:rPr>
                        <a:t>Miércoles 13-Nov</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Avenir Black" panose="020B0803020203020204" pitchFamily="34" charset="0"/>
                        </a:rPr>
                        <a:t>Jueves 14-Nov</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Avenir Black" panose="020B0803020203020204" pitchFamily="34" charset="0"/>
                        </a:rPr>
                        <a:t>Viernes 15-Nov</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Avenir Black" panose="020B0803020203020204" pitchFamily="34" charset="0"/>
                        </a:rPr>
                        <a:t>Martes 19-Nov</a:t>
                      </a:r>
                    </a:p>
                  </a:txBody>
                  <a:tcPr anchor="ctr">
                    <a:solidFill>
                      <a:schemeClr val="accent6">
                        <a:lumMod val="60000"/>
                        <a:lumOff val="40000"/>
                      </a:schemeClr>
                    </a:solidFill>
                  </a:tcPr>
                </a:tc>
                <a:extLst>
                  <a:ext uri="{0D108BD9-81ED-4DB2-BD59-A6C34878D82A}">
                    <a16:rowId xmlns:a16="http://schemas.microsoft.com/office/drawing/2014/main" val="3542298643"/>
                  </a:ext>
                </a:extLst>
              </a:tr>
              <a:tr h="370840">
                <a:tc>
                  <a:txBody>
                    <a:bodyPr/>
                    <a:lstStyle/>
                    <a:p>
                      <a:pPr algn="ctr"/>
                      <a:r>
                        <a:rPr lang="es-MX" sz="1200" dirty="0">
                          <a:latin typeface="Avenir Black" panose="020B0803020203020204" pitchFamily="34" charset="0"/>
                        </a:rPr>
                        <a:t>15:00 </a:t>
                      </a:r>
                      <a:r>
                        <a:rPr lang="es-MX" sz="1200" dirty="0" err="1">
                          <a:latin typeface="Avenir Black" panose="020B0803020203020204" pitchFamily="34" charset="0"/>
                        </a:rPr>
                        <a:t>Hrs</a:t>
                      </a:r>
                      <a:r>
                        <a:rPr lang="es-MX" sz="1200" dirty="0">
                          <a:latin typeface="Avenir Black" panose="020B0803020203020204" pitchFamily="34" charset="0"/>
                        </a:rPr>
                        <a:t>.</a:t>
                      </a:r>
                    </a:p>
                  </a:txBody>
                  <a:tcPr anchor="ctr"/>
                </a:tc>
                <a:tc>
                  <a:txBody>
                    <a:bodyPr/>
                    <a:lstStyle/>
                    <a:p>
                      <a:pPr algn="ctr"/>
                      <a:r>
                        <a:rPr lang="es-MX" sz="1200" dirty="0">
                          <a:latin typeface="Avenir Book" panose="02000503020000020003" pitchFamily="2" charset="0"/>
                        </a:rPr>
                        <a:t>SP01SV-23</a:t>
                      </a:r>
                    </a:p>
                    <a:p>
                      <a:pPr algn="ctr"/>
                      <a:r>
                        <a:rPr lang="es-MX" sz="1200" dirty="0">
                          <a:latin typeface="Avenir Book" panose="02000503020000020003" pitchFamily="2" charset="0"/>
                        </a:rPr>
                        <a:t>SP02SV-23</a:t>
                      </a:r>
                    </a:p>
                    <a:p>
                      <a:pPr algn="ctr"/>
                      <a:r>
                        <a:rPr lang="es-MX" sz="1200" dirty="0">
                          <a:latin typeface="Avenir Book" panose="02000503020000020003" pitchFamily="2" charset="0"/>
                        </a:rPr>
                        <a:t>SP03SV-23</a:t>
                      </a:r>
                    </a:p>
                  </a:txBody>
                  <a:tcPr/>
                </a:tc>
                <a:tc>
                  <a:txBody>
                    <a:bodyPr/>
                    <a:lstStyle/>
                    <a:p>
                      <a:pPr algn="ctr"/>
                      <a:r>
                        <a:rPr lang="es-MX" sz="1200" dirty="0">
                          <a:latin typeface="Avenir Book" panose="02000503020000020003" pitchFamily="2" charset="0"/>
                        </a:rPr>
                        <a:t>MEC01SV-23</a:t>
                      </a:r>
                    </a:p>
                    <a:p>
                      <a:pPr algn="ctr"/>
                      <a:r>
                        <a:rPr lang="es-MX" sz="1200" dirty="0">
                          <a:latin typeface="Avenir Book" panose="02000503020000020003" pitchFamily="2" charset="0"/>
                        </a:rPr>
                        <a:t>MEC02SV-23</a:t>
                      </a:r>
                    </a:p>
                    <a:p>
                      <a:pPr algn="ctr"/>
                      <a:r>
                        <a:rPr lang="es-MX" sz="1200" dirty="0">
                          <a:latin typeface="Avenir Book" panose="02000503020000020003" pitchFamily="2" charset="0"/>
                        </a:rPr>
                        <a:t>MEC03SV-23</a:t>
                      </a:r>
                    </a:p>
                  </a:txBody>
                  <a:tcPr/>
                </a:tc>
                <a:tc>
                  <a:txBody>
                    <a:bodyPr/>
                    <a:lstStyle/>
                    <a:p>
                      <a:pPr algn="ctr"/>
                      <a:r>
                        <a:rPr lang="es-MX" sz="1200" dirty="0">
                          <a:latin typeface="Avenir Book" panose="02000503020000020003" pitchFamily="2" charset="0"/>
                        </a:rPr>
                        <a:t>INM01SV-23</a:t>
                      </a:r>
                    </a:p>
                    <a:p>
                      <a:pPr algn="ctr"/>
                      <a:r>
                        <a:rPr lang="es-MX" sz="1200" dirty="0">
                          <a:latin typeface="Avenir Book" panose="02000503020000020003" pitchFamily="2" charset="0"/>
                        </a:rPr>
                        <a:t>INM02SV-23</a:t>
                      </a:r>
                    </a:p>
                    <a:p>
                      <a:pPr algn="ctr"/>
                      <a:r>
                        <a:rPr lang="es-MX" sz="1200" dirty="0">
                          <a:latin typeface="Avenir Book" panose="02000503020000020003" pitchFamily="2" charset="0"/>
                        </a:rPr>
                        <a:t>INM03SV-23</a:t>
                      </a:r>
                    </a:p>
                  </a:txBody>
                  <a:tcPr/>
                </a:tc>
                <a:tc>
                  <a:txBody>
                    <a:bodyPr/>
                    <a:lstStyle/>
                    <a:p>
                      <a:pPr algn="ctr"/>
                      <a:r>
                        <a:rPr lang="es-MX" sz="1200" dirty="0">
                          <a:latin typeface="Avenir Book" panose="02000503020000020003" pitchFamily="2" charset="0"/>
                        </a:rPr>
                        <a:t>QUI01SV-23</a:t>
                      </a:r>
                    </a:p>
                    <a:p>
                      <a:pPr algn="ctr"/>
                      <a:r>
                        <a:rPr lang="es-MX" sz="1200" dirty="0">
                          <a:latin typeface="Avenir Book" panose="02000503020000020003" pitchFamily="2" charset="0"/>
                        </a:rPr>
                        <a:t>QUI02SV-23</a:t>
                      </a:r>
                    </a:p>
                    <a:p>
                      <a:pPr algn="ctr"/>
                      <a:r>
                        <a:rPr lang="es-MX" sz="1200" dirty="0">
                          <a:latin typeface="Avenir Book" panose="02000503020000020003" pitchFamily="2" charset="0"/>
                        </a:rPr>
                        <a:t>QUI03SV-23</a:t>
                      </a:r>
                    </a:p>
                  </a:txBody>
                  <a:tcPr/>
                </a:tc>
                <a:tc>
                  <a:txBody>
                    <a:bodyPr/>
                    <a:lstStyle/>
                    <a:p>
                      <a:pPr algn="ctr"/>
                      <a:r>
                        <a:rPr lang="es-MX" sz="1200" dirty="0">
                          <a:latin typeface="Avenir Book" panose="02000503020000020003" pitchFamily="2" charset="0"/>
                        </a:rPr>
                        <a:t>DS01SV-23</a:t>
                      </a:r>
                    </a:p>
                    <a:p>
                      <a:pPr algn="ctr"/>
                      <a:r>
                        <a:rPr lang="es-MX" sz="1200" dirty="0">
                          <a:latin typeface="Avenir Book" panose="02000503020000020003" pitchFamily="2" charset="0"/>
                        </a:rPr>
                        <a:t>DS02SV-23</a:t>
                      </a:r>
                    </a:p>
                    <a:p>
                      <a:pPr algn="ctr"/>
                      <a:r>
                        <a:rPr lang="es-MX" sz="1200" dirty="0">
                          <a:latin typeface="Avenir Book" panose="02000503020000020003" pitchFamily="2" charset="0"/>
                        </a:rPr>
                        <a:t>ICIV01SV-23</a:t>
                      </a:r>
                    </a:p>
                  </a:txBody>
                  <a:tcPr/>
                </a:tc>
                <a:tc>
                  <a:txBody>
                    <a:bodyPr/>
                    <a:lstStyle/>
                    <a:p>
                      <a:pPr algn="ctr"/>
                      <a:r>
                        <a:rPr lang="es-MX" sz="1200" dirty="0">
                          <a:latin typeface="Avenir Book" panose="02000503020000020003" pitchFamily="2" charset="0"/>
                        </a:rPr>
                        <a:t>IQF01SV-23</a:t>
                      </a:r>
                    </a:p>
                    <a:p>
                      <a:pPr algn="ctr"/>
                      <a:r>
                        <a:rPr lang="es-MX" sz="1200" dirty="0">
                          <a:latin typeface="Avenir Book" panose="02000503020000020003" pitchFamily="2" charset="0"/>
                        </a:rPr>
                        <a:t>IQF02SV-23</a:t>
                      </a:r>
                    </a:p>
                    <a:p>
                      <a:pPr algn="ctr"/>
                      <a:r>
                        <a:rPr lang="es-MX" sz="1200" dirty="0">
                          <a:latin typeface="Avenir Book" panose="02000503020000020003" pitchFamily="2" charset="0"/>
                        </a:rPr>
                        <a:t>IQF03SV-23</a:t>
                      </a:r>
                    </a:p>
                  </a:txBody>
                  <a:tcPr/>
                </a:tc>
                <a:extLst>
                  <a:ext uri="{0D108BD9-81ED-4DB2-BD59-A6C34878D82A}">
                    <a16:rowId xmlns:a16="http://schemas.microsoft.com/office/drawing/2014/main" val="2804810326"/>
                  </a:ext>
                </a:extLst>
              </a:tr>
              <a:tr h="370840">
                <a:tc>
                  <a:txBody>
                    <a:bodyPr/>
                    <a:lstStyle/>
                    <a:p>
                      <a:pPr algn="ctr"/>
                      <a:r>
                        <a:rPr lang="es-MX" sz="1200" dirty="0">
                          <a:latin typeface="Avenir Black" panose="020B0803020203020204" pitchFamily="34" charset="0"/>
                        </a:rPr>
                        <a:t>16:00 </a:t>
                      </a:r>
                      <a:r>
                        <a:rPr lang="es-MX" sz="1200" dirty="0" err="1">
                          <a:latin typeface="Avenir Black" panose="020B0803020203020204" pitchFamily="34" charset="0"/>
                        </a:rPr>
                        <a:t>Hrs</a:t>
                      </a:r>
                      <a:endParaRPr lang="es-MX" sz="1200" dirty="0">
                        <a:latin typeface="Avenir Black" panose="020B0803020203020204" pitchFamily="34" charset="0"/>
                      </a:endParaRPr>
                    </a:p>
                  </a:txBody>
                  <a:tcPr anchor="ctr"/>
                </a:tc>
                <a:tc>
                  <a:txBody>
                    <a:bodyPr/>
                    <a:lstStyle/>
                    <a:p>
                      <a:pPr algn="ctr"/>
                      <a:r>
                        <a:rPr lang="es-MX" sz="1200" dirty="0">
                          <a:latin typeface="Avenir Book" panose="02000503020000020003" pitchFamily="2" charset="0"/>
                        </a:rPr>
                        <a:t>IMI01SV-23</a:t>
                      </a:r>
                    </a:p>
                  </a:txBody>
                  <a:tcPr anchor="ctr"/>
                </a:tc>
                <a:tc>
                  <a:txBody>
                    <a:bodyPr/>
                    <a:lstStyle/>
                    <a:p>
                      <a:pPr algn="ctr"/>
                      <a:r>
                        <a:rPr lang="es-MX" sz="1200" dirty="0">
                          <a:latin typeface="Avenir Book" panose="02000503020000020003" pitchFamily="2" charset="0"/>
                        </a:rPr>
                        <a:t>IMI02SV-23</a:t>
                      </a:r>
                    </a:p>
                  </a:txBody>
                  <a:tcPr anchor="ctr"/>
                </a:tc>
                <a:tc>
                  <a:txBody>
                    <a:bodyPr/>
                    <a:lstStyle/>
                    <a:p>
                      <a:pPr algn="ctr"/>
                      <a:r>
                        <a:rPr lang="es-MX" sz="1200" dirty="0">
                          <a:latin typeface="Avenir Book" panose="02000503020000020003" pitchFamily="2" charset="0"/>
                        </a:rPr>
                        <a:t>INM04SV-23</a:t>
                      </a:r>
                    </a:p>
                  </a:txBody>
                  <a:tcPr anchor="ctr"/>
                </a:tc>
                <a:tc>
                  <a:txBody>
                    <a:bodyPr/>
                    <a:lstStyle/>
                    <a:p>
                      <a:pPr algn="ctr"/>
                      <a:r>
                        <a:rPr lang="es-MX" sz="1200" dirty="0">
                          <a:latin typeface="Avenir Book" panose="02000503020000020003" pitchFamily="2" charset="0"/>
                        </a:rPr>
                        <a:t>IER01SV-23</a:t>
                      </a:r>
                    </a:p>
                  </a:txBody>
                  <a:tcPr anchor="ctr"/>
                </a:tc>
                <a:tc>
                  <a:txBody>
                    <a:bodyPr/>
                    <a:lstStyle/>
                    <a:p>
                      <a:pPr algn="ctr"/>
                      <a:r>
                        <a:rPr lang="es-MX" sz="1200" dirty="0">
                          <a:latin typeface="Avenir Book" panose="02000503020000020003" pitchFamily="2" charset="0"/>
                        </a:rPr>
                        <a:t>ICIV02SV-23</a:t>
                      </a:r>
                    </a:p>
                  </a:txBody>
                  <a:tcPr anchor="ctr"/>
                </a:tc>
                <a:tc>
                  <a:txBody>
                    <a:bodyPr/>
                    <a:lstStyle/>
                    <a:p>
                      <a:pPr algn="ctr"/>
                      <a:endParaRPr lang="es-MX" sz="1200" dirty="0">
                        <a:latin typeface="Avenir Book" panose="02000503020000020003" pitchFamily="2" charset="0"/>
                      </a:endParaRPr>
                    </a:p>
                  </a:txBody>
                  <a:tcPr/>
                </a:tc>
                <a:extLst>
                  <a:ext uri="{0D108BD9-81ED-4DB2-BD59-A6C34878D82A}">
                    <a16:rowId xmlns:a16="http://schemas.microsoft.com/office/drawing/2014/main" val="454903910"/>
                  </a:ext>
                </a:extLst>
              </a:tr>
              <a:tr h="370840">
                <a:tc gridSpan="7">
                  <a:txBody>
                    <a:bodyPr/>
                    <a:lstStyle/>
                    <a:p>
                      <a:pPr algn="l">
                        <a:tabLst>
                          <a:tab pos="0" algn="l"/>
                        </a:tabLst>
                      </a:pPr>
                      <a:r>
                        <a:rPr lang="es-MX" sz="1250" b="0" dirty="0">
                          <a:latin typeface="Avenir Black" panose="020B0803020203020204" pitchFamily="34" charset="0"/>
                        </a:rPr>
                        <a:t>Nota: </a:t>
                      </a:r>
                      <a:r>
                        <a:rPr lang="es-MX" sz="1250" b="0" i="0" dirty="0">
                          <a:effectLst/>
                          <a:latin typeface="Avenir Book" panose="02000503020000020003" pitchFamily="2" charset="0"/>
                        </a:rPr>
                        <a:t>Deberás de respetar el día y horario establecido de acuerdo a tu carrera y grupo,</a:t>
                      </a:r>
                      <a:r>
                        <a:rPr lang="es-MX" sz="1250" b="0" i="0" baseline="0" dirty="0">
                          <a:effectLst/>
                          <a:latin typeface="Avenir Book" panose="02000503020000020003" pitchFamily="2" charset="0"/>
                        </a:rPr>
                        <a:t> por lo que, </a:t>
                      </a:r>
                      <a:r>
                        <a:rPr lang="es-MX" sz="1250" b="0" i="0" u="sng" dirty="0">
                          <a:effectLst/>
                          <a:latin typeface="Avenir Book" panose="02000503020000020003" pitchFamily="2" charset="0"/>
                        </a:rPr>
                        <a:t>NO se recibirán documentos fuera de la fecha establecida.</a:t>
                      </a:r>
                    </a:p>
                  </a:txBody>
                  <a:tcPr>
                    <a:noFill/>
                  </a:tcPr>
                </a:tc>
                <a:tc hMerge="1">
                  <a:txBody>
                    <a:bodyPr/>
                    <a:lstStyle/>
                    <a:p>
                      <a:endParaRPr lang="es-MX" sz="1200" dirty="0">
                        <a:latin typeface="Avenir Book" panose="02000503020000020003" pitchFamily="2" charset="0"/>
                      </a:endParaRPr>
                    </a:p>
                  </a:txBody>
                  <a:tcPr/>
                </a:tc>
                <a:tc hMerge="1">
                  <a:txBody>
                    <a:bodyPr/>
                    <a:lstStyle/>
                    <a:p>
                      <a:endParaRPr lang="es-MX" sz="1200" dirty="0">
                        <a:latin typeface="Avenir Book" panose="02000503020000020003" pitchFamily="2" charset="0"/>
                      </a:endParaRPr>
                    </a:p>
                  </a:txBody>
                  <a:tcPr/>
                </a:tc>
                <a:tc hMerge="1">
                  <a:txBody>
                    <a:bodyPr/>
                    <a:lstStyle/>
                    <a:p>
                      <a:endParaRPr lang="es-MX" sz="1200" dirty="0">
                        <a:latin typeface="Avenir Book" panose="02000503020000020003" pitchFamily="2" charset="0"/>
                      </a:endParaRPr>
                    </a:p>
                  </a:txBody>
                  <a:tcPr/>
                </a:tc>
                <a:tc hMerge="1">
                  <a:txBody>
                    <a:bodyPr/>
                    <a:lstStyle/>
                    <a:p>
                      <a:endParaRPr lang="es-MX" sz="1200" dirty="0">
                        <a:latin typeface="Avenir Book" panose="02000503020000020003" pitchFamily="2" charset="0"/>
                      </a:endParaRPr>
                    </a:p>
                  </a:txBody>
                  <a:tcPr/>
                </a:tc>
                <a:tc hMerge="1">
                  <a:txBody>
                    <a:bodyPr/>
                    <a:lstStyle/>
                    <a:p>
                      <a:endParaRPr lang="es-MX" sz="1200" dirty="0">
                        <a:latin typeface="Avenir Book" panose="02000503020000020003" pitchFamily="2" charset="0"/>
                      </a:endParaRPr>
                    </a:p>
                  </a:txBody>
                  <a:tcPr/>
                </a:tc>
                <a:tc hMerge="1">
                  <a:txBody>
                    <a:bodyPr/>
                    <a:lstStyle/>
                    <a:p>
                      <a:endParaRPr lang="es-MX" sz="1200" dirty="0">
                        <a:latin typeface="Avenir Book" panose="02000503020000020003" pitchFamily="2" charset="0"/>
                      </a:endParaRPr>
                    </a:p>
                  </a:txBody>
                  <a:tcPr/>
                </a:tc>
                <a:extLst>
                  <a:ext uri="{0D108BD9-81ED-4DB2-BD59-A6C34878D82A}">
                    <a16:rowId xmlns:a16="http://schemas.microsoft.com/office/drawing/2014/main" val="3681027810"/>
                  </a:ext>
                </a:extLst>
              </a:tr>
            </a:tbl>
          </a:graphicData>
        </a:graphic>
      </p:graphicFrame>
      <p:sp>
        <p:nvSpPr>
          <p:cNvPr id="8"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dirty="0">
                <a:solidFill>
                  <a:srgbClr val="0033CC"/>
                </a:solidFill>
                <a:latin typeface="Avenir Black" panose="020B0803020203020204" pitchFamily="34" charset="0"/>
                <a:ea typeface="+mn-ea"/>
                <a:cs typeface="+mn-cs"/>
              </a:rPr>
              <a:t>Requerimientos de fotografías y folder</a:t>
            </a:r>
            <a:endParaRPr lang="es-MX" sz="2800" dirty="0">
              <a:solidFill>
                <a:srgbClr val="0033CC"/>
              </a:solidFill>
              <a:latin typeface="Avenir Black" panose="020B0803020203020204" pitchFamily="34" charset="0"/>
              <a:ea typeface="+mn-ea"/>
              <a:cs typeface="+mn-cs"/>
            </a:endParaRPr>
          </a:p>
        </p:txBody>
      </p:sp>
      <p:sp>
        <p:nvSpPr>
          <p:cNvPr id="9" name="Text Box 8">
            <a:extLst>
              <a:ext uri="{FF2B5EF4-FFF2-40B4-BE49-F238E27FC236}">
                <a16:creationId xmlns:a16="http://schemas.microsoft.com/office/drawing/2014/main" id="{1030BAF3-AF94-4010-9CF6-487A0A7296D5}"/>
              </a:ext>
            </a:extLst>
          </p:cNvPr>
          <p:cNvSpPr txBox="1">
            <a:spLocks noChangeArrowheads="1"/>
          </p:cNvSpPr>
          <p:nvPr/>
        </p:nvSpPr>
        <p:spPr bwMode="auto">
          <a:xfrm>
            <a:off x="524435" y="6446945"/>
            <a:ext cx="11303387" cy="323165"/>
          </a:xfrm>
          <a:prstGeom prst="rect">
            <a:avLst/>
          </a:prstGeom>
          <a:noFill/>
          <a:ln w="9525">
            <a:noFill/>
            <a:miter lim="800000"/>
            <a:headEnd/>
            <a:tailEnd/>
          </a:ln>
        </p:spPr>
        <p:txBody>
          <a:bodyPr wrap="square">
            <a:spAutoFit/>
          </a:bodyPr>
          <a:lstStyle/>
          <a:p>
            <a:pPr algn="ctr">
              <a:spcBef>
                <a:spcPct val="50000"/>
              </a:spcBef>
            </a:pPr>
            <a:r>
              <a:rPr lang="es-ES" sz="1500" dirty="0">
                <a:latin typeface="Avenir Book" panose="02000503020000020003" pitchFamily="2" charset="0"/>
              </a:rPr>
              <a:t>Para cualquier aclaración o duda marcar al Departamento de Servicios Escolares, teléfono: 427 1292000  Ext. 214, 232, 261 o 283.</a:t>
            </a:r>
          </a:p>
        </p:txBody>
      </p:sp>
    </p:spTree>
    <p:extLst>
      <p:ext uri="{BB962C8B-B14F-4D97-AF65-F5344CB8AC3E}">
        <p14:creationId xmlns:p14="http://schemas.microsoft.com/office/powerpoint/2010/main" val="337982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B148FC02-46AF-49B7-BDDF-A6FE2270887D}"/>
              </a:ext>
            </a:extLst>
          </p:cNvPr>
          <p:cNvSpPr>
            <a:spLocks noChangeArrowheads="1"/>
          </p:cNvSpPr>
          <p:nvPr/>
        </p:nvSpPr>
        <p:spPr bwMode="auto">
          <a:xfrm>
            <a:off x="524437" y="1946232"/>
            <a:ext cx="11130964" cy="4572002"/>
          </a:xfrm>
          <a:prstGeom prst="rect">
            <a:avLst/>
          </a:prstGeom>
          <a:noFill/>
          <a:ln w="57150" cmpd="thickThin">
            <a:noFill/>
            <a:miter lim="800000"/>
            <a:headEnd/>
            <a:tailEnd/>
          </a:ln>
        </p:spPr>
        <p:txBody>
          <a:bodyPr lIns="144000" rIns="144000"/>
          <a:lstStyle/>
          <a:p>
            <a:pPr indent="-457200" algn="just" eaLnBrk="0" hangingPunct="0">
              <a:spcBef>
                <a:spcPct val="20000"/>
              </a:spcBef>
              <a:defRPr/>
            </a:pPr>
            <a:r>
              <a:rPr lang="es-ES_tradnl" sz="1750" dirty="0">
                <a:latin typeface="Avenir Black" panose="020B0803020203020204" pitchFamily="34" charset="0"/>
              </a:rPr>
              <a:t>Nota 1: Foto Estudio Esparza </a:t>
            </a:r>
            <a:r>
              <a:rPr lang="es-ES_tradnl" sz="1750" dirty="0">
                <a:latin typeface="Avenir Book" panose="02000503020000020003" pitchFamily="2" charset="0"/>
              </a:rPr>
              <a:t>ofrecerá a todos los estudiantes un paquete que incluye 4 fotografías tamaño título y 6 tamaño infantil, por un precio de $ 450.00, los Jefes de Grupo podrán concertar citas para las fotografías grupales fuera del horario de clases con José Ramón Navarrete al teléfono 4272898065 o acudir al Estudio ubicado en la Calle 5 de Mayo No. 1-A, Col. Centro, San Juan del Río, </a:t>
            </a:r>
            <a:r>
              <a:rPr lang="es-ES_tradnl" sz="1750" dirty="0" err="1">
                <a:latin typeface="Avenir Book" panose="02000503020000020003" pitchFamily="2" charset="0"/>
              </a:rPr>
              <a:t>Qro</a:t>
            </a:r>
            <a:r>
              <a:rPr lang="es-ES_tradnl" sz="1750" dirty="0">
                <a:latin typeface="Avenir Book" panose="02000503020000020003" pitchFamily="2" charset="0"/>
              </a:rPr>
              <a:t>.</a:t>
            </a:r>
          </a:p>
          <a:p>
            <a:pPr indent="-457200" algn="just" eaLnBrk="0" hangingPunct="0">
              <a:spcBef>
                <a:spcPct val="20000"/>
              </a:spcBef>
              <a:defRPr/>
            </a:pPr>
            <a:endParaRPr lang="es-ES_tradnl" sz="1200" dirty="0">
              <a:latin typeface="Avenir Book" panose="02000503020000020003" pitchFamily="2" charset="0"/>
            </a:endParaRPr>
          </a:p>
          <a:p>
            <a:pPr indent="-457200" algn="just" eaLnBrk="0" hangingPunct="0">
              <a:spcBef>
                <a:spcPct val="20000"/>
              </a:spcBef>
              <a:defRPr/>
            </a:pPr>
            <a:r>
              <a:rPr lang="es-ES_tradnl" sz="1750" dirty="0">
                <a:latin typeface="Avenir Black" panose="020B0803020203020204" pitchFamily="34" charset="0"/>
              </a:rPr>
              <a:t>Nota 2: </a:t>
            </a:r>
            <a:r>
              <a:rPr lang="es-ES_tradnl" sz="1750" dirty="0">
                <a:latin typeface="Avenir Book" panose="02000503020000020003" pitchFamily="2" charset="0"/>
              </a:rPr>
              <a:t>Cada estudiante deberá revisar y separar sus fotografías, escribir su nombre completo por la parte de atrás, sin maltratarlas ni mancharlas y colocarlas en su respectivos sobres, acudir personalmente al Departamento de Servicios Escolares para realizar la entrega, conforme al calendario establecido. </a:t>
            </a:r>
          </a:p>
          <a:p>
            <a:pPr indent="-457200" algn="just" eaLnBrk="0" hangingPunct="0">
              <a:spcBef>
                <a:spcPct val="20000"/>
              </a:spcBef>
              <a:defRPr/>
            </a:pPr>
            <a:endParaRPr lang="es-ES_tradnl" sz="1200" dirty="0">
              <a:latin typeface="Avenir Book" panose="02000503020000020003" pitchFamily="2" charset="0"/>
            </a:endParaRPr>
          </a:p>
          <a:p>
            <a:pPr indent="-457200" algn="just" eaLnBrk="0" hangingPunct="0">
              <a:spcBef>
                <a:spcPct val="20000"/>
              </a:spcBef>
              <a:defRPr/>
            </a:pPr>
            <a:r>
              <a:rPr lang="es-ES_tradnl" sz="1750" dirty="0">
                <a:latin typeface="Avenir Black" panose="020B0803020203020204" pitchFamily="34" charset="0"/>
              </a:rPr>
              <a:t>Nota 3: </a:t>
            </a:r>
            <a:r>
              <a:rPr lang="es-ES_tradnl" sz="1750" dirty="0">
                <a:latin typeface="Avenir Book" panose="02000503020000020003" pitchFamily="2" charset="0"/>
              </a:rPr>
              <a:t>El día de la entrega de fotografías, deberás disponer de tiempo, pues se recabará tu firma de manera electrónica para tu expediente de egresado del nivel Licenciatura e Ingeniería (solo en caso de haberla cambiado).</a:t>
            </a:r>
          </a:p>
          <a:p>
            <a:pPr indent="-457200" algn="just" eaLnBrk="0" hangingPunct="0">
              <a:spcBef>
                <a:spcPct val="20000"/>
              </a:spcBef>
              <a:defRPr/>
            </a:pPr>
            <a:endParaRPr lang="es-ES_tradnl" sz="1200" dirty="0">
              <a:latin typeface="Avenir Book" panose="02000503020000020003" pitchFamily="2" charset="0"/>
            </a:endParaRPr>
          </a:p>
          <a:p>
            <a:pPr indent="-457200" algn="just" eaLnBrk="0" hangingPunct="0">
              <a:spcBef>
                <a:spcPct val="20000"/>
              </a:spcBef>
              <a:defRPr/>
            </a:pPr>
            <a:r>
              <a:rPr lang="es-ES_tradnl" sz="1750" dirty="0">
                <a:latin typeface="Avenir Black" panose="020B0803020203020204" pitchFamily="34" charset="0"/>
              </a:rPr>
              <a:t>Nota 4</a:t>
            </a:r>
            <a:r>
              <a:rPr lang="es-ES_tradnl" sz="1750" i="1" dirty="0">
                <a:latin typeface="Avenir Black" panose="020B0803020203020204" pitchFamily="34" charset="0"/>
              </a:rPr>
              <a:t>: </a:t>
            </a:r>
            <a:r>
              <a:rPr lang="es-ES_tradnl" sz="1750" dirty="0">
                <a:latin typeface="Avenir Book" panose="02000503020000020003" pitchFamily="2" charset="0"/>
              </a:rPr>
              <a:t>Foto Estudio Esparza será responsable de entregar las fotografías en formato digital al Departamento de Servicios Escolares</a:t>
            </a:r>
            <a:r>
              <a:rPr lang="es-ES_tradnl" sz="1750">
                <a:latin typeface="Avenir Book" panose="02000503020000020003" pitchFamily="2" charset="0"/>
              </a:rPr>
              <a:t>. </a:t>
            </a: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dirty="0">
                <a:solidFill>
                  <a:srgbClr val="0033CC"/>
                </a:solidFill>
                <a:latin typeface="Avenir Black" panose="020B0803020203020204" pitchFamily="34" charset="0"/>
                <a:ea typeface="+mn-ea"/>
                <a:cs typeface="+mn-cs"/>
              </a:rPr>
              <a:t>Requerimientos de fotografías</a:t>
            </a:r>
            <a:endParaRPr lang="es-MX" sz="2800" dirty="0">
              <a:solidFill>
                <a:srgbClr val="0033CC"/>
              </a:solidFill>
              <a:latin typeface="Avenir Black" panose="020B0803020203020204" pitchFamily="34" charset="0"/>
              <a:ea typeface="+mn-ea"/>
              <a:cs typeface="+mn-cs"/>
            </a:endParaRPr>
          </a:p>
        </p:txBody>
      </p:sp>
    </p:spTree>
    <p:extLst>
      <p:ext uri="{BB962C8B-B14F-4D97-AF65-F5344CB8AC3E}">
        <p14:creationId xmlns:p14="http://schemas.microsoft.com/office/powerpoint/2010/main" val="169332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ED3624E-5530-44DC-857D-D08CBAB172F3}"/>
              </a:ext>
            </a:extLst>
          </p:cNvPr>
          <p:cNvSpPr>
            <a:spLocks noChangeArrowheads="1"/>
          </p:cNvSpPr>
          <p:nvPr/>
        </p:nvSpPr>
        <p:spPr bwMode="auto">
          <a:xfrm>
            <a:off x="524436" y="2169230"/>
            <a:ext cx="11291511" cy="3958440"/>
          </a:xfrm>
          <a:prstGeom prst="rect">
            <a:avLst/>
          </a:prstGeom>
          <a:noFill/>
          <a:ln w="57150" cmpd="thickThin">
            <a:noFill/>
            <a:miter lim="800000"/>
            <a:headEnd/>
            <a:tailEnd/>
          </a:ln>
        </p:spPr>
        <p:txBody>
          <a:bodyPr lIns="144000" rIns="144000" anchor="ctr" anchorCtr="0"/>
          <a:lstStyle/>
          <a:p>
            <a:pPr marL="534988" lvl="1" indent="-452438" algn="just" eaLnBrk="0" hangingPunct="0">
              <a:buFont typeface="+mj-lt"/>
              <a:buAutoNum type="arabicPeriod"/>
              <a:defRPr/>
            </a:pPr>
            <a:r>
              <a:rPr lang="es-ES_tradnl" sz="2100" dirty="0">
                <a:latin typeface="Avenir Book" panose="02000503020000020003" pitchFamily="2" charset="0"/>
              </a:rPr>
              <a:t>Certificado Total de Estudios del Nivel Licenciatura </a:t>
            </a:r>
            <a:r>
              <a:rPr lang="es-ES_tradnl" sz="2100" dirty="0" err="1">
                <a:latin typeface="Avenir Book" panose="02000503020000020003" pitchFamily="2" charset="0"/>
              </a:rPr>
              <a:t>ó</a:t>
            </a:r>
            <a:r>
              <a:rPr lang="es-ES_tradnl" sz="2100" dirty="0">
                <a:latin typeface="Avenir Book" panose="02000503020000020003" pitchFamily="2" charset="0"/>
              </a:rPr>
              <a:t> Ingeniería.</a:t>
            </a:r>
          </a:p>
          <a:p>
            <a:pPr marL="534988" lvl="1" indent="-452438" algn="just" eaLnBrk="0" hangingPunct="0">
              <a:buFont typeface="+mj-lt"/>
              <a:buAutoNum type="arabicPeriod"/>
              <a:defRPr/>
            </a:pPr>
            <a:endParaRPr lang="es-ES_tradnl" sz="2100" dirty="0">
              <a:latin typeface="Avenir Book" panose="02000503020000020003" pitchFamily="2" charset="0"/>
            </a:endParaRPr>
          </a:p>
          <a:p>
            <a:pPr marL="534988" lvl="1" indent="-452438" algn="just" eaLnBrk="0" hangingPunct="0">
              <a:buFont typeface="+mj-lt"/>
              <a:buAutoNum type="arabicPeriod"/>
              <a:defRPr/>
            </a:pPr>
            <a:r>
              <a:rPr lang="es-ES_tradnl" sz="2100" dirty="0">
                <a:latin typeface="Avenir Book" panose="02000503020000020003" pitchFamily="2" charset="0"/>
              </a:rPr>
              <a:t>Acta de Exención de Examen Profesional del nivel Licenciatura </a:t>
            </a:r>
            <a:r>
              <a:rPr lang="es-ES_tradnl" sz="2100" dirty="0" err="1">
                <a:latin typeface="Avenir Book" panose="02000503020000020003" pitchFamily="2" charset="0"/>
              </a:rPr>
              <a:t>ó</a:t>
            </a:r>
            <a:r>
              <a:rPr lang="es-ES_tradnl" sz="2100" dirty="0">
                <a:latin typeface="Avenir Book" panose="02000503020000020003" pitchFamily="2" charset="0"/>
              </a:rPr>
              <a:t> Ingeniería.</a:t>
            </a:r>
          </a:p>
          <a:p>
            <a:pPr marL="534988" lvl="1" indent="-452438" algn="just" eaLnBrk="0" hangingPunct="0">
              <a:buFont typeface="+mj-lt"/>
              <a:buAutoNum type="arabicPeriod"/>
              <a:defRPr/>
            </a:pPr>
            <a:endParaRPr lang="es-ES_tradnl" sz="2100" dirty="0">
              <a:latin typeface="Avenir Book" panose="02000503020000020003" pitchFamily="2" charset="0"/>
            </a:endParaRPr>
          </a:p>
          <a:p>
            <a:pPr marL="534988" lvl="1" indent="-452438" algn="just" eaLnBrk="0" hangingPunct="0">
              <a:buFont typeface="+mj-lt"/>
              <a:buAutoNum type="arabicPeriod"/>
              <a:defRPr/>
            </a:pPr>
            <a:r>
              <a:rPr lang="es-ES_tradnl" sz="2100" dirty="0">
                <a:latin typeface="Avenir Book" panose="02000503020000020003" pitchFamily="2" charset="0"/>
              </a:rPr>
              <a:t>Constancia de Servicio Social del nivel Licenciatura </a:t>
            </a:r>
            <a:r>
              <a:rPr lang="es-ES_tradnl" sz="2100" dirty="0" err="1">
                <a:latin typeface="Avenir Book" panose="02000503020000020003" pitchFamily="2" charset="0"/>
              </a:rPr>
              <a:t>ó</a:t>
            </a:r>
            <a:r>
              <a:rPr lang="es-ES_tradnl" sz="2100" dirty="0">
                <a:latin typeface="Avenir Book" panose="02000503020000020003" pitchFamily="2" charset="0"/>
              </a:rPr>
              <a:t> Ingeniería.</a:t>
            </a:r>
          </a:p>
          <a:p>
            <a:pPr marL="534988" lvl="1" indent="-452438" algn="just" eaLnBrk="0" hangingPunct="0">
              <a:buFont typeface="+mj-lt"/>
              <a:buAutoNum type="arabicPeriod"/>
              <a:defRPr/>
            </a:pPr>
            <a:endParaRPr lang="es-ES_tradnl" sz="2100" dirty="0">
              <a:latin typeface="Avenir Book" panose="02000503020000020003" pitchFamily="2" charset="0"/>
            </a:endParaRPr>
          </a:p>
          <a:p>
            <a:pPr marL="534988" lvl="1" indent="-452438" algn="just" eaLnBrk="0" hangingPunct="0">
              <a:buFont typeface="+mj-lt"/>
              <a:buAutoNum type="arabicPeriod"/>
              <a:defRPr/>
            </a:pPr>
            <a:r>
              <a:rPr lang="es-ES_tradnl" sz="2100" dirty="0">
                <a:latin typeface="Avenir Book" panose="02000503020000020003" pitchFamily="2" charset="0"/>
              </a:rPr>
              <a:t>Título Profesional del Nivel Licenciatura </a:t>
            </a:r>
            <a:r>
              <a:rPr lang="es-ES_tradnl" sz="2100" dirty="0" err="1">
                <a:latin typeface="Avenir Book" panose="02000503020000020003" pitchFamily="2" charset="0"/>
              </a:rPr>
              <a:t>ó</a:t>
            </a:r>
            <a:r>
              <a:rPr lang="es-ES_tradnl" sz="2100" dirty="0">
                <a:latin typeface="Avenir Book" panose="02000503020000020003" pitchFamily="2" charset="0"/>
              </a:rPr>
              <a:t> Ingeniería.</a:t>
            </a:r>
          </a:p>
          <a:p>
            <a:pPr marL="534988" lvl="1" indent="-452438" algn="just" eaLnBrk="0" hangingPunct="0">
              <a:buFont typeface="+mj-lt"/>
              <a:buAutoNum type="arabicPeriod"/>
              <a:defRPr/>
            </a:pPr>
            <a:endParaRPr lang="es-ES" sz="2100" dirty="0">
              <a:latin typeface="Avenir Black" panose="020B0803020203020204" pitchFamily="34" charset="0"/>
            </a:endParaRPr>
          </a:p>
          <a:p>
            <a:pPr marL="534988" lvl="1" indent="-452438" algn="just" eaLnBrk="0" hangingPunct="0">
              <a:buFont typeface="+mj-lt"/>
              <a:buAutoNum type="arabicPeriod"/>
              <a:defRPr/>
            </a:pPr>
            <a:r>
              <a:rPr lang="es-ES" sz="2100" dirty="0">
                <a:latin typeface="Avenir Black" panose="020B0803020203020204" pitchFamily="34" charset="0"/>
              </a:rPr>
              <a:t>El egresado(a) podrá descargar y subir a su expediente electrónico como egresado(a) de la UT San Juan la Cédula Profesional emitida por la Dirección General de Profesiones de la CDMX.</a:t>
            </a:r>
            <a:endParaRPr lang="es-ES_tradnl" sz="2100" dirty="0">
              <a:latin typeface="Avenir Black" panose="020B0803020203020204" pitchFamily="34" charset="0"/>
            </a:endParaRP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99043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dirty="0">
                <a:solidFill>
                  <a:srgbClr val="0033CC"/>
                </a:solidFill>
                <a:latin typeface="Avenir Black" panose="020B0803020203020204" pitchFamily="34" charset="0"/>
              </a:rPr>
              <a:t>Documentación oficial que recibirá el egresado (a) al concluir su Trámite de Titulación</a:t>
            </a:r>
            <a:endParaRPr lang="es-MX" sz="2800" dirty="0">
              <a:solidFill>
                <a:srgbClr val="0033CC"/>
              </a:solidFill>
              <a:latin typeface="Avenir Black" panose="020B0803020203020204" pitchFamily="34" charset="0"/>
              <a:ea typeface="+mn-ea"/>
              <a:cs typeface="+mn-cs"/>
            </a:endParaRPr>
          </a:p>
        </p:txBody>
      </p:sp>
    </p:spTree>
    <p:extLst>
      <p:ext uri="{BB962C8B-B14F-4D97-AF65-F5344CB8AC3E}">
        <p14:creationId xmlns:p14="http://schemas.microsoft.com/office/powerpoint/2010/main" val="10434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99043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0033CC"/>
                </a:solidFill>
                <a:latin typeface="Avenir Black" panose="020B0803020203020204" pitchFamily="34" charset="0"/>
              </a:rPr>
              <a:t>Guía de 12 pasos para realizar el Trámite de Titulación TSU</a:t>
            </a:r>
            <a:endParaRPr lang="es-MX" sz="2800" dirty="0">
              <a:solidFill>
                <a:srgbClr val="0033CC"/>
              </a:solidFill>
              <a:latin typeface="Avenir Black" panose="020B0803020203020204" pitchFamily="34" charset="0"/>
            </a:endParaRPr>
          </a:p>
        </p:txBody>
      </p:sp>
      <p:sp>
        <p:nvSpPr>
          <p:cNvPr id="5" name="Rectangle 3"/>
          <p:cNvSpPr>
            <a:spLocks noChangeArrowheads="1"/>
          </p:cNvSpPr>
          <p:nvPr/>
        </p:nvSpPr>
        <p:spPr bwMode="auto">
          <a:xfrm>
            <a:off x="524436" y="1825236"/>
            <a:ext cx="11130964" cy="4797412"/>
          </a:xfrm>
          <a:prstGeom prst="rect">
            <a:avLst/>
          </a:prstGeom>
          <a:noFill/>
          <a:ln w="57150" cmpd="thickThin">
            <a:noFill/>
            <a:miter lim="800000"/>
            <a:headEnd/>
            <a:tailEnd/>
          </a:ln>
        </p:spPr>
        <p:txBody>
          <a:bodyPr lIns="144000" rIns="144000"/>
          <a:lstStyle/>
          <a:p>
            <a:pPr marL="457200" indent="-457200" algn="just" eaLnBrk="0" hangingPunct="0">
              <a:buFont typeface="+mj-lt"/>
              <a:buAutoNum type="arabicPeriod"/>
              <a:tabLst>
                <a:tab pos="457200" algn="l"/>
              </a:tabLst>
              <a:defRPr/>
            </a:pPr>
            <a:r>
              <a:rPr lang="es-ES_tradnl" dirty="0">
                <a:latin typeface="Avenir Book" panose="02000503020000020003" pitchFamily="2" charset="0"/>
              </a:rPr>
              <a:t>Subir a tu portal de alumno en tiempo y forma los documentos oficiales y realizar la entrega de tus fotografías en el Departamento de Servicios Escolares en la fecha y horario establecido en el calendario.</a:t>
            </a:r>
          </a:p>
          <a:p>
            <a:pPr marL="45720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dirty="0">
                <a:latin typeface="Avenir Book" panose="02000503020000020003" pitchFamily="2" charset="0"/>
              </a:rPr>
              <a:t>Una vez definido el lugar para tu estadía, </a:t>
            </a:r>
            <a:r>
              <a:rPr lang="es-ES_tradnl" dirty="0">
                <a:latin typeface="Avenir Black" panose="020B0803020203020204" pitchFamily="34" charset="0"/>
              </a:rPr>
              <a:t>(a más tardar el 11 de diciembre de 2024), </a:t>
            </a:r>
            <a:r>
              <a:rPr lang="es-ES_tradnl" dirty="0">
                <a:latin typeface="Avenir Book" panose="02000503020000020003" pitchFamily="2" charset="0"/>
              </a:rPr>
              <a:t>deberás ingresar al Portal del Alumno en el menú </a:t>
            </a:r>
            <a:r>
              <a:rPr lang="es-ES_tradnl" dirty="0">
                <a:latin typeface="Avenir Black" panose="020B0803020203020204" pitchFamily="34" charset="0"/>
              </a:rPr>
              <a:t>Estadías</a:t>
            </a:r>
            <a:r>
              <a:rPr lang="es-ES_tradnl" dirty="0">
                <a:latin typeface="Avenir Book" panose="02000503020000020003" pitchFamily="2" charset="0"/>
              </a:rPr>
              <a:t> para capturar la información referente a la empresa, proyecto y asesor de la empresa, </a:t>
            </a:r>
            <a:r>
              <a:rPr lang="es-MX" dirty="0">
                <a:latin typeface="Avenir Book" panose="02000503020000020003" pitchFamily="2" charset="0"/>
              </a:rPr>
              <a:t>cuando hayas terminado dar clic en GUARDAR</a:t>
            </a:r>
            <a:r>
              <a:rPr lang="es-ES_tradnl" dirty="0">
                <a:latin typeface="Avenir Book" panose="02000503020000020003" pitchFamily="2" charset="0"/>
              </a:rPr>
              <a:t>.</a:t>
            </a:r>
          </a:p>
          <a:p>
            <a:pPr marL="457200" indent="-457200" algn="just" eaLnBrk="0" hangingPunct="0">
              <a:buFont typeface="+mj-lt"/>
              <a:buAutoNum type="arabicPeriod"/>
              <a:tabLst>
                <a:tab pos="457200" algn="l"/>
              </a:tabLst>
              <a:defRPr/>
            </a:pPr>
            <a:endParaRPr lang="es-ES_tradnl"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dirty="0">
                <a:latin typeface="Avenir Book" panose="02000503020000020003" pitchFamily="2" charset="0"/>
              </a:rPr>
              <a:t>En cuanto tu Asesor de estadía de la UT San Juan apruebe la información que ingresaste, se podrá generar la carta de presentación que recibirás vía email o presencial según corresponda. </a:t>
            </a:r>
          </a:p>
          <a:p>
            <a:pPr marL="45720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dirty="0">
                <a:latin typeface="Avenir Book" panose="02000503020000020003" pitchFamily="2" charset="0"/>
              </a:rPr>
              <a:t>Complementar los datos de la empresa en el mismo apartado de Estadías de tu Portal de Alumno, a partir de ese momento, tu asesor de estadía de la UT San Juan será el encargado de dar seguimiento a tu proyecto.</a:t>
            </a:r>
          </a:p>
          <a:p>
            <a:pPr marL="45720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dirty="0">
                <a:latin typeface="Avenir Book" panose="02000503020000020003" pitchFamily="2" charset="0"/>
              </a:rPr>
              <a:t>Concluir satisfactoriamente el proyecto de estadía, correspondiente al 11º cuatrimestre (enero-abril 2025).</a:t>
            </a:r>
            <a:endParaRPr lang="es-MX" sz="1600" dirty="0">
              <a:latin typeface="Avenir LT Std 45 Book" panose="020B0502020203020204" pitchFamily="34" charset="0"/>
            </a:endParaRPr>
          </a:p>
        </p:txBody>
      </p:sp>
    </p:spTree>
    <p:extLst>
      <p:ext uri="{BB962C8B-B14F-4D97-AF65-F5344CB8AC3E}">
        <p14:creationId xmlns:p14="http://schemas.microsoft.com/office/powerpoint/2010/main" val="388427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99043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0033CC"/>
                </a:solidFill>
                <a:latin typeface="Avenir Black" panose="020B0803020203020204" pitchFamily="34" charset="0"/>
              </a:rPr>
              <a:t>Guía de 12 pasos para realizar el Trámite de Titulación TSU</a:t>
            </a:r>
            <a:endParaRPr lang="es-MX" sz="2800" dirty="0">
              <a:solidFill>
                <a:srgbClr val="0033CC"/>
              </a:solidFill>
              <a:latin typeface="Avenir Black" panose="020B0803020203020204" pitchFamily="34" charset="0"/>
            </a:endParaRPr>
          </a:p>
        </p:txBody>
      </p:sp>
      <p:sp>
        <p:nvSpPr>
          <p:cNvPr id="6" name="Rectangle 3"/>
          <p:cNvSpPr>
            <a:spLocks noChangeArrowheads="1"/>
          </p:cNvSpPr>
          <p:nvPr/>
        </p:nvSpPr>
        <p:spPr bwMode="auto">
          <a:xfrm>
            <a:off x="497540" y="1811816"/>
            <a:ext cx="11228295" cy="4574134"/>
          </a:xfrm>
          <a:prstGeom prst="rect">
            <a:avLst/>
          </a:prstGeom>
          <a:noFill/>
          <a:ln w="57150" cmpd="thickThin">
            <a:noFill/>
            <a:miter lim="800000"/>
            <a:headEnd/>
            <a:tailEnd/>
          </a:ln>
        </p:spPr>
        <p:txBody>
          <a:bodyPr lIns="144000" rIns="144000"/>
          <a:lstStyle/>
          <a:p>
            <a:pPr marL="450850" indent="-450850" algn="just" eaLnBrk="0" hangingPunct="0">
              <a:buFont typeface="+mj-lt"/>
              <a:buAutoNum type="arabicPeriod" startAt="6"/>
              <a:tabLst>
                <a:tab pos="457200" algn="l"/>
              </a:tabLst>
              <a:defRPr/>
            </a:pPr>
            <a:r>
              <a:rPr lang="es-ES_tradnl" dirty="0">
                <a:latin typeface="Avenir Book" panose="02000503020000020003" pitchFamily="2" charset="0"/>
              </a:rPr>
              <a:t>Concluido tu proyecto de estadía (16 de abril del 2025), descargar el recibo de pago del Portal del Alumno: </a:t>
            </a:r>
            <a:r>
              <a:rPr lang="es-ES_tradnl" dirty="0">
                <a:latin typeface="Avenir Black" panose="020B0803020203020204" pitchFamily="34" charset="0"/>
              </a:rPr>
              <a:t>menú Pagos en línea -&gt; Otros pagos -&gt; Elegir el concepto “TRÁMITE DE TITULACIÓN Y CÉDULA PROFESIONAL ING.” </a:t>
            </a:r>
            <a:r>
              <a:rPr lang="es-ES_tradnl" dirty="0">
                <a:latin typeface="Avenir Book" panose="02000503020000020003" pitchFamily="2" charset="0"/>
              </a:rPr>
              <a:t>y realizar el pago en el banco autorizado: </a:t>
            </a:r>
            <a:r>
              <a:rPr lang="es-ES_tradnl" dirty="0">
                <a:latin typeface="Avenir Black" panose="020B0803020203020204" pitchFamily="34" charset="0"/>
              </a:rPr>
              <a:t>19.29 </a:t>
            </a:r>
            <a:r>
              <a:rPr lang="es-ES_tradnl" dirty="0" err="1">
                <a:latin typeface="Avenir Black" panose="020B0803020203020204" pitchFamily="34" charset="0"/>
              </a:rPr>
              <a:t>UMA´s</a:t>
            </a:r>
            <a:r>
              <a:rPr lang="es-ES_tradnl" dirty="0">
                <a:latin typeface="Avenir Black" panose="020B0803020203020204" pitchFamily="34" charset="0"/>
              </a:rPr>
              <a:t>, $ 2,300.00 (Dos mil trescientos pesos 00/100 M.N. aproximadamente),</a:t>
            </a:r>
            <a:r>
              <a:rPr lang="es-ES_tradnl" b="1" dirty="0">
                <a:latin typeface="Avenir Book" panose="02000503020000020003" pitchFamily="2" charset="0"/>
              </a:rPr>
              <a:t> </a:t>
            </a:r>
            <a:r>
              <a:rPr lang="es-ES_tradnl" dirty="0">
                <a:latin typeface="Avenir Book" panose="02000503020000020003" pitchFamily="2" charset="0"/>
              </a:rPr>
              <a:t>el valor de la UMA se actualiza cada inicio de año y </a:t>
            </a:r>
            <a:r>
              <a:rPr lang="es-ES_tradnl" dirty="0">
                <a:latin typeface="Avenir Black" panose="020B0803020203020204" pitchFamily="34" charset="0"/>
              </a:rPr>
              <a:t>este pago  no incluye el costo de la Cédula Profesional.</a:t>
            </a:r>
          </a:p>
          <a:p>
            <a:pPr marL="450850" indent="-450850" algn="just" eaLnBrk="0" hangingPunct="0">
              <a:buFont typeface="+mj-lt"/>
              <a:buAutoNum type="arabicPeriod" startAt="6"/>
              <a:tabLst>
                <a:tab pos="457200" algn="l"/>
              </a:tabLst>
              <a:defRPr/>
            </a:pPr>
            <a:endParaRPr lang="es-ES_tradnl" dirty="0">
              <a:latin typeface="Avenir Book" panose="02000503020000020003" pitchFamily="2" charset="0"/>
            </a:endParaRPr>
          </a:p>
          <a:p>
            <a:pPr marL="450850" indent="-450850" algn="just" eaLnBrk="0" hangingPunct="0">
              <a:buFont typeface="+mj-lt"/>
              <a:buAutoNum type="arabicPeriod" startAt="6"/>
              <a:tabLst>
                <a:tab pos="457200" algn="l"/>
              </a:tabLst>
              <a:defRPr/>
            </a:pPr>
            <a:r>
              <a:rPr lang="es-MX" dirty="0">
                <a:latin typeface="Avenir Book" panose="02000503020000020003" pitchFamily="2" charset="0"/>
              </a:rPr>
              <a:t>Una vez aprobada la Memoria de Estadía por parte del asesor de la UT San Juan y de la empresa, generar el archivo .</a:t>
            </a:r>
            <a:r>
              <a:rPr lang="es-MX" dirty="0" err="1">
                <a:latin typeface="Avenir Book" panose="02000503020000020003" pitchFamily="2" charset="0"/>
              </a:rPr>
              <a:t>pdf</a:t>
            </a:r>
            <a:r>
              <a:rPr lang="es-MX" dirty="0">
                <a:latin typeface="Avenir Book" panose="02000503020000020003" pitchFamily="2" charset="0"/>
              </a:rPr>
              <a:t> final de la Memoria de Estadía, subirlo a la plataforma de la UT San Juan a través de tu portal de alumno, solicitar el visto bueno de tu tutor de estadía por parte de la UT San Juan, para concluir con la entrega digital al Departamento de Servicios Bibliotecarios.</a:t>
            </a:r>
          </a:p>
          <a:p>
            <a:pPr marL="450850" indent="-450850" algn="just" eaLnBrk="0" hangingPunct="0">
              <a:buFont typeface="+mj-lt"/>
              <a:buAutoNum type="arabicPeriod" startAt="6"/>
              <a:tabLst>
                <a:tab pos="457200" algn="l"/>
              </a:tabLst>
              <a:defRPr/>
            </a:pPr>
            <a:endParaRPr lang="es-MX" dirty="0">
              <a:latin typeface="Avenir Book" panose="02000503020000020003" pitchFamily="2" charset="0"/>
            </a:endParaRPr>
          </a:p>
          <a:p>
            <a:pPr marL="450850" indent="-450850" algn="just" eaLnBrk="0" hangingPunct="0">
              <a:buFont typeface="+mj-lt"/>
              <a:buAutoNum type="arabicPeriod" startAt="6"/>
              <a:tabLst>
                <a:tab pos="457200" algn="l"/>
              </a:tabLst>
              <a:defRPr/>
            </a:pPr>
            <a:r>
              <a:rPr lang="es-MX" dirty="0">
                <a:latin typeface="Avenir Book" panose="02000503020000020003" pitchFamily="2" charset="0"/>
              </a:rPr>
              <a:t>Responder y entregar la encuesta de Egresado en la Dirección de Vinculación (Coordinación de Relaciones con el Sector Productivo).</a:t>
            </a:r>
          </a:p>
          <a:p>
            <a:pPr marL="450850" indent="-450850" algn="just" eaLnBrk="0" hangingPunct="0">
              <a:buFont typeface="+mj-lt"/>
              <a:buAutoNum type="arabicPeriod" startAt="6"/>
              <a:tabLst>
                <a:tab pos="457200" algn="l"/>
              </a:tabLst>
              <a:defRPr/>
            </a:pPr>
            <a:endParaRPr lang="es-MX" dirty="0">
              <a:latin typeface="Avenir Book" panose="02000503020000020003" pitchFamily="2" charset="0"/>
            </a:endParaRPr>
          </a:p>
          <a:p>
            <a:pPr marL="450850" indent="-450850" algn="just" eaLnBrk="0" hangingPunct="0">
              <a:buFont typeface="+mj-lt"/>
              <a:buAutoNum type="arabicPeriod" startAt="6"/>
              <a:tabLst>
                <a:tab pos="457200" algn="l"/>
              </a:tabLst>
              <a:defRPr/>
            </a:pPr>
            <a:r>
              <a:rPr lang="es-MX" dirty="0">
                <a:latin typeface="Avenir Book" panose="02000503020000020003" pitchFamily="2" charset="0"/>
              </a:rPr>
              <a:t>Verificar en el Portal del Alumno, que no tengas adeudos de documentación oficial, materiales de almacén, material bibliográfico, encuestas por contestar, pagos, etc.</a:t>
            </a:r>
          </a:p>
          <a:p>
            <a:pPr marL="342900" indent="-342900" algn="just" eaLnBrk="0" hangingPunct="0">
              <a:buFont typeface="+mj-lt"/>
              <a:buAutoNum type="arabicPeriod" startAt="6"/>
              <a:tabLst>
                <a:tab pos="457200" algn="l"/>
              </a:tabLst>
              <a:defRPr/>
            </a:pPr>
            <a:endParaRPr lang="es-MX" dirty="0">
              <a:latin typeface="Avenir Book" panose="02000503020000020003" pitchFamily="2" charset="0"/>
            </a:endParaRPr>
          </a:p>
          <a:p>
            <a:pPr marL="342900" indent="-342900" algn="just" eaLnBrk="0" hangingPunct="0">
              <a:buFont typeface="+mj-lt"/>
              <a:buAutoNum type="arabicPeriod" startAt="11"/>
              <a:defRPr/>
            </a:pPr>
            <a:endParaRPr lang="es-MX" dirty="0">
              <a:latin typeface="Avenir Book" panose="02000503020000020003" pitchFamily="2" charset="0"/>
            </a:endParaRPr>
          </a:p>
          <a:p>
            <a:pPr marL="457200" indent="-457200" algn="just" eaLnBrk="0" hangingPunct="0">
              <a:buFont typeface="+mj-lt"/>
              <a:buAutoNum type="alphaLcParenR"/>
              <a:tabLst>
                <a:tab pos="457200" algn="l"/>
              </a:tabLst>
              <a:defRPr/>
            </a:pPr>
            <a:endParaRPr lang="es-MX" dirty="0">
              <a:latin typeface="Avenir Book" panose="02000503020000020003" pitchFamily="2" charset="0"/>
            </a:endParaRPr>
          </a:p>
        </p:txBody>
      </p:sp>
    </p:spTree>
    <p:extLst>
      <p:ext uri="{BB962C8B-B14F-4D97-AF65-F5344CB8AC3E}">
        <p14:creationId xmlns:p14="http://schemas.microsoft.com/office/powerpoint/2010/main" val="2255472810"/>
      </p:ext>
    </p:extLst>
  </p:cSld>
  <p:clrMapOvr>
    <a:masterClrMapping/>
  </p:clrMapOvr>
</p:sld>
</file>

<file path=ppt/theme/theme1.xml><?xml version="1.0" encoding="utf-8"?>
<a:theme xmlns:a="http://schemas.openxmlformats.org/drawingml/2006/main" name="UT-azul">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azul" id="{8DDCD815-AC2D-AD40-B003-351D3B61D58D}" vid="{51B3ECC4-C215-4442-BA75-0BEB21B3B6AA}"/>
    </a:ext>
  </a:extLst>
</a:theme>
</file>

<file path=docProps/app.xml><?xml version="1.0" encoding="utf-8"?>
<Properties xmlns="http://schemas.openxmlformats.org/officeDocument/2006/extended-properties" xmlns:vt="http://schemas.openxmlformats.org/officeDocument/2006/docPropsVTypes">
  <Template>UT-azul</Template>
  <TotalTime>396</TotalTime>
  <Words>2285</Words>
  <Application>Microsoft Office PowerPoint</Application>
  <PresentationFormat>Personalizado</PresentationFormat>
  <Paragraphs>162</Paragraphs>
  <Slides>17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Arial</vt:lpstr>
      <vt:lpstr>Avenir Black</vt:lpstr>
      <vt:lpstr>Avenir Book</vt:lpstr>
      <vt:lpstr>Avenir Heavy</vt:lpstr>
      <vt:lpstr>Avenir LT Std 45 Book</vt:lpstr>
      <vt:lpstr>Avenir Medium</vt:lpstr>
      <vt:lpstr>Calibri</vt:lpstr>
      <vt:lpstr>Wingdings</vt:lpstr>
      <vt:lpstr>UT-azul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Adan Ugalde Osornio</cp:lastModifiedBy>
  <cp:revision>48</cp:revision>
  <cp:lastPrinted>2024-10-09T16:39:21Z</cp:lastPrinted>
  <dcterms:created xsi:type="dcterms:W3CDTF">2021-10-11T14:30:24Z</dcterms:created>
  <dcterms:modified xsi:type="dcterms:W3CDTF">2024-10-23T20:22:04Z</dcterms:modified>
</cp:coreProperties>
</file>